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83" r:id="rId4"/>
    <p:sldId id="284" r:id="rId5"/>
    <p:sldId id="281" r:id="rId6"/>
    <p:sldId id="279" r:id="rId7"/>
    <p:sldId id="280" r:id="rId8"/>
    <p:sldId id="265" r:id="rId9"/>
    <p:sldId id="286" r:id="rId10"/>
    <p:sldId id="272" r:id="rId11"/>
    <p:sldId id="285" r:id="rId12"/>
    <p:sldId id="273" r:id="rId13"/>
    <p:sldId id="287" r:id="rId14"/>
    <p:sldId id="277" r:id="rId15"/>
    <p:sldId id="278" r:id="rId16"/>
    <p:sldId id="275"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ink/ink1.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2T10:13:44.562"/>
    </inkml:context>
    <inkml:brush xml:id="br0">
      <inkml:brushProperty name="width" value="0.1" units="cm"/>
      <inkml:brushProperty name="height" value="0.1" units="cm"/>
      <inkml:brushProperty name="fitToCurve" value="1"/>
    </inkml:brush>
  </inkml:definitions>
  <inkml:trace contextRef="#ctx0" brushRef="#br0">0 281 306 0,'0'0'107'16,"0"0"-26"-16,0 0-66 15,19 7-10 1,-2-10 6-16,5 2 8 15,5-5 10-15,4 3 8 0,8-6 7 16,2 1 4-16,9 0 1 16,8 0 0-16,1-2-3 15,5 4-8-15,9-6-7 16,11 3-8-16,-2-6-7 16,8 3-6-16,7-3-2 15,11 1-2-15,0-4 1 16,11 0-1-16,-1-1-2 15,10 1-1-15,3 1 1 0,5 0-1 16,1 3 2 0,4 4-1-16,4 4-1 15,2 1-1-15,9 7 1 16,-3 2-2-16,3 4-1 0,-2-1 0 16,4 4 0-16,4 0 0 15,0 0 0-15,-10 2 0 16,0-2 0-16,-7-1 0 15,-8-1 0-15,-9 3 0 16,-10 4-84-16,-17 1-69 16,-19-3-15-16,-14 4-6 15,-22-7-1-15,-4 3-9 16</inkml:trace>
</inkml:ink>
</file>

<file path=ppt/ink/ink2.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2T10:13:45.247"/>
    </inkml:context>
    <inkml:brush xml:id="br0">
      <inkml:brushProperty name="width" value="0.1" units="cm"/>
      <inkml:brushProperty name="height" value="0.1" units="cm"/>
      <inkml:brushProperty name="fitToCurve" value="1"/>
    </inkml:brush>
  </inkml:definitions>
  <inkml:trace contextRef="#ctx0" brushRef="#br0">674 0 147 0,'13'24'114'16,"-13"-24"3"-16,15 12-29 16,-15-12-9-16,25 10 6 15,-2-5-1-15,-4-7-6 16,5 2-12-16,1-3-10 16,8 6-12-16,-5-1-5 15,2 5-13-15,-6 5-26 16,-2 7 0-16,-10 5 0 15,-7 6 0-15,-19 4 0 16,-8 9 0-16,-21 0 0 16,-9 9 0-16,-16-3 0 15,-7 3 0-15,-9-3 0 0,1-1 0 16,-2-2 0-16,1-15-12 16,10-5-156-16,1-8-11 15,1-16-6-15,5-11 0 16,-9-18-7-1</inkml:trace>
</inkml:ink>
</file>

<file path=ppt/ink/ink3.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2T10:13:45.929"/>
    </inkml:context>
    <inkml:brush xml:id="br0">
      <inkml:brushProperty name="width" value="0.1" units="cm"/>
      <inkml:brushProperty name="height" value="0.1" units="cm"/>
      <inkml:brushProperty name="fitToCurve" value="1"/>
    </inkml:brush>
  </inkml:definitions>
  <inkml:trace contextRef="#ctx0" brushRef="#br0">613 0 297 0,'-15'10'102'0,"-3"1"-45"16,0 1-50-16,-1 3-8 15,-1 2 11-15,-3 7 25 16,-3-6 34-16,1 10 5 15,-11 0 1-15,3 8 1 16,-8 0 0-16,3 5-1 16,-5 5-12-16,3 6-55 15,-2 6-8-15,5-1 0 0,0 7 0 16,4 0 0-16,0-2 0 16,14-1 0-16,3-1 0 15,13-11 0-15,19-5 0 16,17-10 0-16,19-11 0 15,19-15 0-15,32-5-14 16,19-17-126-16,29-15-35 16,10-5-8-16,4-12-5 15,9-1 3-15</inkml:trace>
</inkml:ink>
</file>

<file path=ppt/ink/ink4.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3T17:00:47.237"/>
    </inkml:context>
    <inkml:brush xml:id="br0">
      <inkml:brushProperty name="width" value="0.1" units="cm"/>
      <inkml:brushProperty name="height" value="0.1" units="cm"/>
      <inkml:brushProperty name="fitToCurve" value="1"/>
    </inkml:brush>
  </inkml:definitions>
  <inkml:trace contextRef="#ctx0" brushRef="#br0">41 149 134 0,'-17'17'58'0,"17"-17"12"0,-19 4-22 16,19-4-3-16,0 0 5 16,-17 9 3-16,17-9-5 15,0 0-3-15,0 0 0 16,0 0 0-16,0 0-3 16,0 0 7-16,0 0 9 15,0 0-5-15,0 0-5 16,28 15-5-16,1-15-5 0,25 6-7 15,26-6-11 1,37 0-20-16,42-4 0 16,37-1 0-16,50-3 0 15,34-1 0-15,42-1 0 0,20-1 0 16,15 3-42-16,0-5-93 16,-4-6-30-16,-17-7 2 15,-30-12 1-15,-28-11 5 16</inkml:trace>
</inkml:ink>
</file>

<file path=ppt/ink/ink5.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3T17:00:48.390"/>
    </inkml:context>
    <inkml:brush xml:id="br0">
      <inkml:brushProperty name="width" value="0.1" units="cm"/>
      <inkml:brushProperty name="height" value="0.1" units="cm"/>
      <inkml:brushProperty name="fitToCurve" value="1"/>
    </inkml:brush>
  </inkml:definitions>
  <inkml:trace contextRef="#ctx0" brushRef="#br0">-8 0 240 0,'0'0'66'0,"0"0"1"0,12 19-26 16,12-8-3-16,3 8 13 15,11 7 12-15,13 1 10 16,11 10 2 0,10-3-1-16,3 8-4 15,-3-6-10-15,-6 13-6 0,-17-2-8 16,-18 5-41-16,-31 5-5 16,-23 3 0-16,-28 4 0 15,-13 2 0-15,-14 0 0 16,-9-2 0-16,4-7 0 15,6-16 0-15,20-1-69 16,19-19-84-16,16-21-12 16,22 0 3-16,13-46 0 0,15 5 1 15</inkml:trace>
</inkml:ink>
</file>

<file path=ppt/ink/ink6.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3T17:00:49.178"/>
    </inkml:context>
    <inkml:brush xml:id="br0">
      <inkml:brushProperty name="width" value="0.1" units="cm"/>
      <inkml:brushProperty name="height" value="0.1" units="cm"/>
      <inkml:brushProperty name="fitToCurve" value="1"/>
    </inkml:brush>
  </inkml:definitions>
  <inkml:trace contextRef="#ctx0" brushRef="#br0">943-2 286 0,'0'0'89'0,"0"0"3"15,0 0-40-15,0 0 11 16,-29 4 18-16,3 11 2 15,-8 8-11-15,-10-1-10 16,-3 16-2-16,-19-4-4 16,2 13-29-16,-21 0-27 15,-4 10 0-15,-6 1 0 16,7 1 0-16,2 5 0 16,13 2 0-16,12 0 0 15,22 1 0-15,22-6 0 0,26-9 0 16,33-6 0-16,24-14 0 15,23-6-13 1,15-18-125-16,16-12-24 16,9-11 2-16,-4-17-7 0,-6-6-4 15</inkml:trace>
</inkml:ink>
</file>

<file path=ppt/ink/ink7.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4-13T17:01:10.993"/>
    </inkml:context>
    <inkml:brush xml:id="br0">
      <inkml:brushProperty name="width" value="0.1" units="cm"/>
      <inkml:brushProperty name="height" value="0.1" units="cm"/>
      <inkml:brushProperty name="fitToCurve" value="1"/>
    </inkml:brush>
  </inkml:definitions>
  <inkml:trace contextRef="#ctx0" brushRef="#br0">0 0 88 0,'0'0'55'15,"0"0"-15"-15,0 0-16 0,0 0-7 16,2 21-4 0,-2-21-6-16,12 22-1 15,-5-5-2-15,3 2 1 0,1 2-2 16,0 3 2-16,1 3-1 16,5 3 0-16,-4 0-1 15,4 0 0-15,2 2 0 16,-4 2-1-16,6 0-4 15,0 0 10-15,-1 7-6 16,-1 1 5-16,4 1-3 16,3 4 3-16,-1-2-3 15,0 3 5-15,-3-1 8 16,1 0-5-16,-2-4 6 16,-1-1 5-16,-1 1 6 15,-2-5 6-15,2 3 3 16,2-1 5-16,-6-1-1 0,6 3 4 15,-2-5-2-15,0 5-4 16,0-4-8-16,0-3-3 16,-4 1-7-16,-2-9-6 15,-4-1-18-15,-1-7-35 16,-2 2-32-16,-3-3-30 16,-3-18-21-16,-2 27-20 15,2-27-3-15,0 0-3 16,-24 0 92-16</inkml:trace>
  <inkml:trace contextRef="#ctx0" brushRef="#br0" timeOffset="797">-34 454 28 0,'0'0'52'0,"-17"2"-7"15,17-2-15-15,0 0 8 16,0 0 1-16,-20-2-4 16,20 2 5-16,0 0-11 0,0 0 1 15,-10-19-10-15,10 19 3 16,0-26-10-16,0 5 1 16,0-2-8-1,0-9-2-15,0-3 0 0,-2-7-1 16,0 1 1-16,1-6 1 15,-1 3 3-15,-2 3 9 16,0 1 4-16,-2 6 5 16,3 6 5-16,-5 5 2 15,4 5 0-15,1-1-3 16,3 19-2-16,-8-27-7 16,8 27-4-16,-4-19-4 15,4 19 0-15,0 0 3 0,0 0 5 16,0 0 2-16,0 0 1 15,17-7 2 1,-17 7 3-16,25 13 1 16,-4-3-4-16,-4-3-5 0,5 2-6 15,8-1-2-15,3 1-1 16,-1-5-6-16,7 8-2 16,3-3-3-16,7 4 0 15,-4 4 0-15,6 0 0 16,1 2-22-16,-7-8-74 15,4 2-53-15,-6 2-15 16,-14-11-5-16,-7 2-5 16,-22-6-5-16</inkml:trace>
  <inkml:trace contextRef="#ctx0" brushRef="#br0" timeOffset="1593">509 1428 127 0,'0'0'110'15,"0"0"4"-15,-21-2-12 16,21 2 2-16,0 0-4 16,-17-3-10-16,17 3-13 15,0 0-7-15,0 0-17 16,0 0-13-16,0 0-19 16,0 0-16-16,0 0-7 15,15 22 2-15,0-5 3 16,4 6-5-16,2 1 7 15,4 3-6-15,3 7 6 16,2-2-5-16,0 2 2 0,2 1-2 16,-1-6 0-16,-1 3 0 15,-4-2 0-15,1-6 0 16,-4-3 0 0,-6-6 0-16,-17-15 0 0,22 10 0 15,-22-10 0-15,10-17 0 16,-8-6 0-16,-2-7 0 15,0-13 0-15,0-8 0 16,1-8 0-16,3-7 0 16,6-5 0-16,-3-8-27 15,12 1-111-15,-2 9-30 16,0-3-2-16,-2 13-5 16,-3 1-3-16</inkml:trace>
</inkml:ink>
</file>

<file path=ppt/ink/ink8.xml><?xml version="1.0" encoding="utf-8"?>
<inkml:ink xmlns:inkml="http://www.w3.org/2003/InkML">
  <inkml:definitions>
    <inkml:context xml:id="ctx0">
      <inkml:inkSource xml:id="inkSrc0">
        <inkml:traceFormat>
          <inkml:channel name="X" type="integer" max="3520" units="cm"/>
          <inkml:channel name="Y" type="integer" max="1984" units="cm"/>
          <inkml:channel name="T" type="integer" max="2.14748E9" units="dev"/>
        </inkml:traceFormat>
        <inkml:channelProperties>
          <inkml:channelProperty channel="X" name="resolution" value="127.53623" units="1/cm"/>
          <inkml:channelProperty channel="Y" name="resolution" value="128" units="1/cm"/>
          <inkml:channelProperty channel="T" name="resolution" value="1" units="1/dev"/>
        </inkml:channelProperties>
      </inkml:inkSource>
      <inkml:timestamp xml:id="ts0" timeString="2014-04-17T09:57:40.981"/>
    </inkml:context>
    <inkml:brush xml:id="br0">
      <inkml:brushProperty name="width" value="0.00882" units="cm"/>
      <inkml:brushProperty name="height" value="0.00882" units="cm"/>
      <inkml:brushProperty name="color" value="#FFFFFF"/>
      <inkml:brushProperty name="fitToCurve" value="1"/>
    </inkml:brush>
  </inkml:definitions>
  <inkml:trace contextRef="#ctx0" brushRef="#br0">818 1356 0,'218'-85'0,"-218"77"15,0 0-15</inkml:trace>
</inkml:ink>
</file>

<file path=ppt/ink/ink9.xml><?xml version="1.0" encoding="utf-8"?>
<inkml:ink xmlns:inkml="http://www.w3.org/2003/InkML">
  <inkml:definitions>
    <inkml:context xml:id="ctx0">
      <inkml:inkSource xml:id="inkSrc0">
        <inkml:traceFormat>
          <inkml:channel name="X" type="integer" max="27748" units="cm"/>
          <inkml:channel name="Y" type="integer" max="15652" units="cm"/>
          <inkml:channel name="F" type="integer" max="1023" units="dev"/>
          <inkml:channel name="T" type="integer" max="2.14748E9" units="dev"/>
        </inkml:traceFormat>
        <inkml:channelProperties>
          <inkml:channelProperty channel="X" name="resolution" value="1000.28839" units="1/cm"/>
          <inkml:channelProperty channel="Y" name="resolution" value="1000.12781" units="1/cm"/>
          <inkml:channelProperty channel="F" name="resolution" value="0" units="1/dev"/>
          <inkml:channelProperty channel="T" name="resolution" value="1" units="1/dev"/>
        </inkml:channelProperties>
      </inkml:inkSource>
      <inkml:timestamp xml:id="ts0" timeString="2014-05-27T12:49:47.437"/>
    </inkml:context>
    <inkml:brush xml:id="br0">
      <inkml:brushProperty name="width" value="0.1" units="cm"/>
      <inkml:brushProperty name="height" value="0.1" units="cm"/>
      <inkml:brushProperty name="fitToCurve" value="1"/>
    </inkml:brush>
  </inkml:definitions>
  <inkml:trace contextRef="#ctx0" brushRef="#br0">844 0 88 0,'0'0'55'15,"0"0"-15"-15,0 0-16 0,0 0-7 16,-2 21-4 0,2-21-6-16,-12 22-1 15,5-5-2-15,-3 2 1 0,-1 2-2 16,0 3 2-16,-1 3-1 16,-5 3 0-16,4 0-1 15,-4 0 0-15,-2 2 0 16,4 2-1-16,-6 0-4 15,0 0 10-15,1 7-6 16,1 1 5-16,-4 1-3 16,-3 4 3-16,1-2-3 15,0 3 5-15,3-1 8 16,-1 0-5-16,2-4 6 16,1-1 5-16,1 1 6 15,2-5 6-15,-2 3 3 16,-2-1 5-16,6-1-1 0,-6 3 4 15,2-5-2-15,0 5-4 16,0-4-8-16,0-3-3 16,4 1-7-16,2-9-6 15,4-1-18-15,1-7-35 16,2 2-32-16,3-3-30 16,3-18-21-16,2 27-20 15,-2-27-3-15,0 0-3 16,24 0 92-16</inkml:trace>
  <inkml:trace contextRef="#ctx0" brushRef="#br0" timeOffset="1">878 454 28 0,'0'0'52'0,"17"2"-7"15,-17-2-15-15,0 0 8 16,0 0 1-16,20-2-4 16,-20 2 5-16,0 0-11 0,0 0 1 15,10-19-10-15,-10 19 3 16,0-26-10-16,0 5 1 16,0-2-8-1,0-9-2-15,0-3 0 0,2-7-1 16,0 1 1-16,-1-6 1 15,1 3 3-15,2 3 9 16,0 1 4-16,2 6 5 16,-3 6 5-16,5 5 2 15,-4 5 0-15,-1-1-3 16,-3 19-2-16,8-27-7 16,-8 27-4-16,4-19-4 15,-4 19 0-15,0 0 3 0,0 0 5 16,0 0 2-16,0 0 1 15,-17-7 2 1,17 7 3-16,-25 13 1 16,4-3-4-16,4-3-5 0,-5 2-6 15,-8-1-2-15,-3 1-1 16,1-5-6-16,-7 8-2 16,-3-3-3-16,-7 4 0 15,4 4 0-15,-6 0 0 16,-1 2-22-16,7-8-74 15,-4 2-53-15,6 2-15 16,14-11-5-16,7 2-5 16,22-6-5-16</inkml:trace>
  <inkml:trace contextRef="#ctx0" brushRef="#br0" timeOffset="2">335 1428 127 0,'0'0'110'15,"0"0"4"-15,21-2-12 16,-21 2 2-16,0 0-4 16,17-3-10-16,-17 3-13 15,0 0-7-15,0 0-17 16,0 0-13-16,0 0-19 16,0 0-16-16,0 0-7 15,-15 22 2-15,0-5 3 16,-4 6-5-16,-2 1 7 15,-4 3-6-15,-3 7 6 16,-2-2-5-16,0 2 2 0,-2 1-2 16,1-6 0-16,1 3 0 15,4-2 0-15,-1-6 0 16,4-3 0 0,6-6 0-16,17-15 0 0,-22 10 0 15,22-10 0-15,-10-17 0 16,8-6 0-16,2-7 0 15,0-13 0-15,0-8 0 16,-1-8 0-16,-3-7 0 16,-6-5 0-16,3-8-27 15,-12 1-111-15,2 9-30 16,0-3-2-16,2 13-5 16,3 1-3-16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 name="PlaceHolder 1"/>
          <p:cNvSpPr>
            <a:spLocks noGrp="1"/>
          </p:cNvSpPr>
          <p:nvPr>
            <p:ph type="body"/>
          </p:nvPr>
        </p:nvSpPr>
        <p:spPr>
          <a:xfrm>
            <a:off x="756000" y="5078520"/>
            <a:ext cx="6047640" cy="4811040"/>
          </a:xfrm>
          <a:prstGeom prst="rect">
            <a:avLst/>
          </a:prstGeom>
        </p:spPr>
        <p:txBody>
          <a:bodyPr lIns="0" tIns="0" rIns="0" bIns="0"/>
          <a:lstStyle/>
          <a:p>
            <a:r>
              <a:rPr lang="de-DE" sz="2000">
                <a:latin typeface="Arial"/>
              </a:rPr>
              <a:t>Format der Notizen mittels Klicken bearbeiten</a:t>
            </a:r>
            <a:endParaRPr/>
          </a:p>
        </p:txBody>
      </p:sp>
      <p:sp>
        <p:nvSpPr>
          <p:cNvPr id="195" name="PlaceHolder 2"/>
          <p:cNvSpPr>
            <a:spLocks noGrp="1"/>
          </p:cNvSpPr>
          <p:nvPr>
            <p:ph type="hdr"/>
          </p:nvPr>
        </p:nvSpPr>
        <p:spPr>
          <a:xfrm>
            <a:off x="0" y="0"/>
            <a:ext cx="3280680" cy="534240"/>
          </a:xfrm>
          <a:prstGeom prst="rect">
            <a:avLst/>
          </a:prstGeom>
        </p:spPr>
        <p:txBody>
          <a:bodyPr lIns="0" tIns="0" rIns="0" bIns="0"/>
          <a:lstStyle/>
          <a:p>
            <a:r>
              <a:rPr lang="de-DE" sz="1400">
                <a:latin typeface="Times New Roman"/>
              </a:rPr>
              <a:t>&lt;Kopfzeile&gt;</a:t>
            </a:r>
            <a:endParaRPr/>
          </a:p>
        </p:txBody>
      </p:sp>
      <p:sp>
        <p:nvSpPr>
          <p:cNvPr id="196" name="PlaceHolder 3"/>
          <p:cNvSpPr>
            <a:spLocks noGrp="1"/>
          </p:cNvSpPr>
          <p:nvPr>
            <p:ph type="dt"/>
          </p:nvPr>
        </p:nvSpPr>
        <p:spPr>
          <a:xfrm>
            <a:off x="4278960" y="0"/>
            <a:ext cx="3280680" cy="534240"/>
          </a:xfrm>
          <a:prstGeom prst="rect">
            <a:avLst/>
          </a:prstGeom>
        </p:spPr>
        <p:txBody>
          <a:bodyPr lIns="0" tIns="0" rIns="0" bIns="0"/>
          <a:lstStyle/>
          <a:p>
            <a:pPr algn="r"/>
            <a:r>
              <a:rPr lang="de-DE" sz="1400">
                <a:latin typeface="Times New Roman"/>
              </a:rPr>
              <a:t>&lt;Datum/Uhrzeit&gt;</a:t>
            </a:r>
            <a:endParaRPr/>
          </a:p>
        </p:txBody>
      </p:sp>
      <p:sp>
        <p:nvSpPr>
          <p:cNvPr id="197" name="PlaceHolder 4"/>
          <p:cNvSpPr>
            <a:spLocks noGrp="1"/>
          </p:cNvSpPr>
          <p:nvPr>
            <p:ph type="ftr"/>
          </p:nvPr>
        </p:nvSpPr>
        <p:spPr>
          <a:xfrm>
            <a:off x="0" y="10157400"/>
            <a:ext cx="3280680" cy="534240"/>
          </a:xfrm>
          <a:prstGeom prst="rect">
            <a:avLst/>
          </a:prstGeom>
        </p:spPr>
        <p:txBody>
          <a:bodyPr lIns="0" tIns="0" rIns="0" bIns="0" anchor="b"/>
          <a:lstStyle/>
          <a:p>
            <a:r>
              <a:rPr lang="de-DE" sz="1400">
                <a:latin typeface="Times New Roman"/>
              </a:rPr>
              <a:t>&lt;Fußzeile&gt;</a:t>
            </a:r>
            <a:endParaRPr/>
          </a:p>
        </p:txBody>
      </p:sp>
      <p:sp>
        <p:nvSpPr>
          <p:cNvPr id="198" name="PlaceHolder 5"/>
          <p:cNvSpPr>
            <a:spLocks noGrp="1"/>
          </p:cNvSpPr>
          <p:nvPr>
            <p:ph type="sldNum"/>
          </p:nvPr>
        </p:nvSpPr>
        <p:spPr>
          <a:xfrm>
            <a:off x="4278960" y="10157400"/>
            <a:ext cx="3280680" cy="534240"/>
          </a:xfrm>
          <a:prstGeom prst="rect">
            <a:avLst/>
          </a:prstGeom>
        </p:spPr>
        <p:txBody>
          <a:bodyPr lIns="0" tIns="0" rIns="0" bIns="0" anchor="b"/>
          <a:lstStyle/>
          <a:p>
            <a:pPr algn="r"/>
            <a:fld id="{132DFE98-1D03-40A8-AC6D-F26C6DB2C73E}" type="slidenum">
              <a:rPr lang="de-DE" sz="1400">
                <a:latin typeface="Times New Roman"/>
              </a:rPr>
              <a:t>‹N°›</a:t>
            </a:fld>
            <a:endParaRPr/>
          </a:p>
        </p:txBody>
      </p:sp>
    </p:spTree>
    <p:extLst>
      <p:ext uri="{BB962C8B-B14F-4D97-AF65-F5344CB8AC3E}">
        <p14:creationId xmlns:p14="http://schemas.microsoft.com/office/powerpoint/2010/main" val="184506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lgn="r"/>
            <a:fld id="{132DFE98-1D03-40A8-AC6D-F26C6DB2C73E}" type="slidenum">
              <a:rPr lang="de-DE" sz="1400" smtClean="0">
                <a:latin typeface="Times New Roman"/>
              </a:rPr>
              <a:t>6</a:t>
            </a:fld>
            <a:endParaRPr lang="de-DE"/>
          </a:p>
        </p:txBody>
      </p:sp>
    </p:spTree>
    <p:extLst>
      <p:ext uri="{BB962C8B-B14F-4D97-AF65-F5344CB8AC3E}">
        <p14:creationId xmlns:p14="http://schemas.microsoft.com/office/powerpoint/2010/main" val="200685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3972DC90-885B-48E7-8775-87D631066621}" type="slidenum">
              <a:rPr lang="de-DE" sz="1200" strike="noStrike">
                <a:solidFill>
                  <a:srgbClr val="000000"/>
                </a:solidFill>
                <a:latin typeface="Arial"/>
              </a:rPr>
              <a:t>8</a:t>
            </a:fld>
            <a:endParaRPr/>
          </a:p>
        </p:txBody>
      </p:sp>
      <p:sp>
        <p:nvSpPr>
          <p:cNvPr id="313" name="CustomShape 2"/>
          <p:cNvSpPr/>
          <p:nvPr/>
        </p:nvSpPr>
        <p:spPr>
          <a:xfrm>
            <a:off x="685800" y="4343400"/>
            <a:ext cx="5485320" cy="4113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26657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3972DC90-885B-48E7-8775-87D631066621}" type="slidenum">
              <a:rPr lang="de-DE" sz="1200" strike="noStrike">
                <a:solidFill>
                  <a:srgbClr val="000000"/>
                </a:solidFill>
                <a:latin typeface="Arial"/>
              </a:rPr>
              <a:t>9</a:t>
            </a:fld>
            <a:endParaRPr/>
          </a:p>
        </p:txBody>
      </p:sp>
      <p:sp>
        <p:nvSpPr>
          <p:cNvPr id="313" name="CustomShape 2"/>
          <p:cNvSpPr/>
          <p:nvPr/>
        </p:nvSpPr>
        <p:spPr>
          <a:xfrm>
            <a:off x="685800" y="4343400"/>
            <a:ext cx="5485320" cy="4113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775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b="1" smtClean="0">
                <a:solidFill>
                  <a:srgbClr val="595959"/>
                </a:solidFill>
              </a:rPr>
              <a:t>Messages</a:t>
            </a:r>
          </a:p>
          <a:p>
            <a:pPr eaLnBrk="1" hangingPunct="1">
              <a:spcBef>
                <a:spcPct val="0"/>
              </a:spcBef>
            </a:pPr>
            <a:endParaRPr lang="de-DE" altLang="de-DE" smtClean="0">
              <a:solidFill>
                <a:srgbClr val="595959"/>
              </a:solidFill>
            </a:endParaRPr>
          </a:p>
          <a:p>
            <a:pPr eaLnBrk="1" hangingPunct="1">
              <a:spcBef>
                <a:spcPct val="0"/>
              </a:spcBef>
              <a:buFontTx/>
              <a:buChar char="•"/>
            </a:pPr>
            <a:r>
              <a:rPr lang="de-DE" altLang="de-DE" smtClean="0">
                <a:solidFill>
                  <a:srgbClr val="FF0000"/>
                </a:solidFill>
              </a:rPr>
              <a:t>Summary of stakeholders and their linkages adding up to the „House of Dual VET“</a:t>
            </a:r>
          </a:p>
          <a:p>
            <a:pPr eaLnBrk="1" hangingPunct="1">
              <a:spcBef>
                <a:spcPct val="0"/>
              </a:spcBef>
              <a:buFontTx/>
              <a:buChar char="•"/>
            </a:pPr>
            <a:r>
              <a:rPr lang="de-DE" altLang="de-DE" smtClean="0">
                <a:solidFill>
                  <a:srgbClr val="595959"/>
                </a:solidFill>
              </a:rPr>
              <a:t>The Dual VET system manages to bring the worlds (work and education) under one roof and through this has proven again and again its capacity for modernizing itself according to the demands of economy and society</a:t>
            </a:r>
          </a:p>
          <a:p>
            <a:pPr eaLnBrk="1" hangingPunct="1">
              <a:spcBef>
                <a:spcPct val="0"/>
              </a:spcBef>
              <a:buFontTx/>
              <a:buChar char="•"/>
            </a:pPr>
            <a:r>
              <a:rPr lang="de-DE" altLang="de-DE" smtClean="0">
                <a:solidFill>
                  <a:srgbClr val="595959"/>
                </a:solidFill>
              </a:rPr>
              <a:t>The central actors of Dual VET are employer and trainee</a:t>
            </a:r>
          </a:p>
          <a:p>
            <a:pPr eaLnBrk="1" hangingPunct="1">
              <a:spcBef>
                <a:spcPct val="0"/>
              </a:spcBef>
              <a:buFontTx/>
              <a:buChar char="•"/>
            </a:pPr>
            <a:r>
              <a:rPr lang="de-DE" altLang="de-DE" smtClean="0">
                <a:solidFill>
                  <a:srgbClr val="595959"/>
                </a:solidFill>
              </a:rPr>
              <a:t>Government and industry share a role in VET delivery</a:t>
            </a:r>
          </a:p>
          <a:p>
            <a:pPr eaLnBrk="1" hangingPunct="1">
              <a:spcBef>
                <a:spcPct val="0"/>
              </a:spcBef>
              <a:buFontTx/>
              <a:buChar char="•"/>
            </a:pPr>
            <a:r>
              <a:rPr lang="de-DE" altLang="de-DE" smtClean="0">
                <a:solidFill>
                  <a:srgbClr val="595959"/>
                </a:solidFill>
              </a:rPr>
              <a:t>Government, chambers and social partners provide the foundation for Dual VET</a:t>
            </a:r>
          </a:p>
          <a:p>
            <a:endParaRPr lang="de-DE" altLang="de-DE"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20D0AB-F3DB-4FC7-B661-9B4BDC859D04}" type="slidenum">
              <a:rPr lang="de-DE" altLang="de-DE" sz="1200"/>
              <a:pPr/>
              <a:t>10</a:t>
            </a:fld>
            <a:endParaRPr lang="de-DE" altLang="de-DE" sz="1200"/>
          </a:p>
        </p:txBody>
      </p:sp>
    </p:spTree>
    <p:extLst>
      <p:ext uri="{BB962C8B-B14F-4D97-AF65-F5344CB8AC3E}">
        <p14:creationId xmlns:p14="http://schemas.microsoft.com/office/powerpoint/2010/main" val="31378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DA6DF313-B4A4-4CAC-88A6-B1741AC291DB}" type="slidenum">
              <a:rPr lang="de-DE" sz="1200" strike="noStrike">
                <a:solidFill>
                  <a:srgbClr val="000000"/>
                </a:solidFill>
                <a:latin typeface="Arial"/>
              </a:rPr>
              <a:t>11</a:t>
            </a:fld>
            <a:endParaRPr/>
          </a:p>
        </p:txBody>
      </p:sp>
      <p:sp>
        <p:nvSpPr>
          <p:cNvPr id="315" name="CustomShape 2"/>
          <p:cNvSpPr/>
          <p:nvPr/>
        </p:nvSpPr>
        <p:spPr>
          <a:xfrm>
            <a:off x="685800" y="4343400"/>
            <a:ext cx="5485320" cy="4113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847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DA6DF313-B4A4-4CAC-88A6-B1741AC291DB}" type="slidenum">
              <a:rPr lang="de-DE" sz="1200" strike="noStrike">
                <a:solidFill>
                  <a:srgbClr val="000000"/>
                </a:solidFill>
                <a:latin typeface="Arial"/>
              </a:rPr>
              <a:t>12</a:t>
            </a:fld>
            <a:endParaRPr/>
          </a:p>
        </p:txBody>
      </p:sp>
      <p:sp>
        <p:nvSpPr>
          <p:cNvPr id="315" name="CustomShape 2"/>
          <p:cNvSpPr/>
          <p:nvPr/>
        </p:nvSpPr>
        <p:spPr>
          <a:xfrm>
            <a:off x="685800" y="4343400"/>
            <a:ext cx="5485320" cy="4113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80054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6" name="Grafik 35"/>
          <p:cNvPicPr/>
          <p:nvPr/>
        </p:nvPicPr>
        <p:blipFill>
          <a:blip r:embed="rId2"/>
          <a:stretch/>
        </p:blipFill>
        <p:spPr>
          <a:xfrm>
            <a:off x="2079000" y="1604520"/>
            <a:ext cx="4984920" cy="3977280"/>
          </a:xfrm>
          <a:prstGeom prst="rect">
            <a:avLst/>
          </a:prstGeom>
          <a:ln>
            <a:noFill/>
          </a:ln>
        </p:spPr>
      </p:pic>
      <p:pic>
        <p:nvPicPr>
          <p:cNvPr id="37" name="Grafik 3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54301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4" name="Grafik 73"/>
          <p:cNvPicPr/>
          <p:nvPr/>
        </p:nvPicPr>
        <p:blipFill>
          <a:blip r:embed="rId2"/>
          <a:stretch/>
        </p:blipFill>
        <p:spPr>
          <a:xfrm>
            <a:off x="2079000" y="1604520"/>
            <a:ext cx="4984920" cy="3977280"/>
          </a:xfrm>
          <a:prstGeom prst="rect">
            <a:avLst/>
          </a:prstGeom>
          <a:ln>
            <a:noFill/>
          </a:ln>
        </p:spPr>
      </p:pic>
      <p:pic>
        <p:nvPicPr>
          <p:cNvPr id="75" name="Grafik 7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ustomShape 1"/>
          <p:cNvSpPr/>
          <p:nvPr/>
        </p:nvSpPr>
        <p:spPr>
          <a:xfrm>
            <a:off x="0" y="0"/>
            <a:ext cx="9142920" cy="757800"/>
          </a:xfrm>
          <a:prstGeom prst="rect">
            <a:avLst/>
          </a:prstGeom>
          <a:solidFill>
            <a:srgbClr val="FF0000"/>
          </a:solidFill>
          <a:ln w="9360">
            <a:solidFill>
              <a:srgbClr val="FF0000"/>
            </a:solidFill>
            <a:miter/>
          </a:ln>
        </p:spPr>
        <p:style>
          <a:lnRef idx="0">
            <a:scrgbClr r="0" g="0" b="0"/>
          </a:lnRef>
          <a:fillRef idx="0">
            <a:scrgbClr r="0" g="0" b="0"/>
          </a:fillRef>
          <a:effectRef idx="0">
            <a:scrgbClr r="0" g="0" b="0"/>
          </a:effectRef>
          <a:fontRef idx="minor"/>
        </p:style>
      </p:sp>
      <p:sp>
        <p:nvSpPr>
          <p:cNvPr id="5" name="Line 2"/>
          <p:cNvSpPr/>
          <p:nvPr/>
        </p:nvSpPr>
        <p:spPr>
          <a:xfrm>
            <a:off x="0" y="6230880"/>
            <a:ext cx="9144000" cy="0"/>
          </a:xfrm>
          <a:prstGeom prst="line">
            <a:avLst/>
          </a:prstGeom>
          <a:ln w="9360">
            <a:solidFill>
              <a:srgbClr val="FF0000"/>
            </a:solidFill>
            <a:miter/>
          </a:ln>
        </p:spPr>
      </p:sp>
      <p:sp>
        <p:nvSpPr>
          <p:cNvPr id="2"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de-DE" sz="4400">
                <a:latin typeface="Arial"/>
              </a:rPr>
              <a:t>Format des Titeltextes durch Klicken bearbeiten</a:t>
            </a:r>
            <a:endParaRPr/>
          </a:p>
        </p:txBody>
      </p:sp>
      <p:sp>
        <p:nvSpPr>
          <p:cNvPr id="3" name="PlaceHolder 4"/>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de-DE" sz="3200">
                <a:latin typeface="Arial"/>
              </a:rPr>
              <a:t>Format des Gliederungstextes durch Klicken bearbeiten</a:t>
            </a:r>
            <a:endParaRPr/>
          </a:p>
          <a:p>
            <a:pPr lvl="1">
              <a:buSzPct val="75000"/>
              <a:buFont typeface="StarSymbol"/>
              <a:buChar char=""/>
            </a:pPr>
            <a:r>
              <a:rPr lang="de-DE" sz="2800">
                <a:latin typeface="Arial"/>
              </a:rPr>
              <a:t>Zweite Gliederungsebene</a:t>
            </a:r>
            <a:endParaRPr/>
          </a:p>
          <a:p>
            <a:pPr lvl="2">
              <a:buSzPct val="45000"/>
              <a:buFont typeface="StarSymbol"/>
              <a:buChar char=""/>
            </a:pPr>
            <a:r>
              <a:rPr lang="de-DE" sz="2400">
                <a:latin typeface="Arial"/>
              </a:rPr>
              <a:t>Dritte Gliederungsebene</a:t>
            </a:r>
            <a:endParaRPr/>
          </a:p>
          <a:p>
            <a:pPr lvl="3">
              <a:buSzPct val="75000"/>
              <a:buFont typeface="StarSymbol"/>
              <a:buChar char=""/>
            </a:pPr>
            <a:r>
              <a:rPr lang="de-DE" sz="2000">
                <a:latin typeface="Arial"/>
              </a:rPr>
              <a:t>Vierte Gliederungsebene</a:t>
            </a:r>
            <a:endParaRPr/>
          </a:p>
          <a:p>
            <a:pPr lvl="4">
              <a:buSzPct val="45000"/>
              <a:buFont typeface="StarSymbol"/>
              <a:buChar char=""/>
            </a:pPr>
            <a:r>
              <a:rPr lang="de-DE" sz="2000">
                <a:latin typeface="Arial"/>
              </a:rPr>
              <a:t>Fünfte Gliederungsebene</a:t>
            </a:r>
            <a:endParaRPr/>
          </a:p>
          <a:p>
            <a:pPr lvl="5">
              <a:buSzPct val="45000"/>
              <a:buFont typeface="StarSymbol"/>
              <a:buChar char=""/>
            </a:pPr>
            <a:r>
              <a:rPr lang="de-DE" sz="2000">
                <a:latin typeface="Arial"/>
              </a:rPr>
              <a:t>Sechste Gliederungsebene</a:t>
            </a:r>
            <a:endParaRPr/>
          </a:p>
          <a:p>
            <a:pPr lvl="6">
              <a:buSzPct val="45000"/>
              <a:buFont typeface="StarSymbol"/>
              <a:buChar char=""/>
            </a:pPr>
            <a:r>
              <a:rPr lang="de-DE" sz="2000">
                <a:latin typeface="Arial"/>
              </a:rPr>
              <a:t>Siebte Gliederungsebene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3"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CustomShape 1"/>
          <p:cNvSpPr/>
          <p:nvPr/>
        </p:nvSpPr>
        <p:spPr>
          <a:xfrm>
            <a:off x="0" y="0"/>
            <a:ext cx="9142920" cy="757800"/>
          </a:xfrm>
          <a:prstGeom prst="rect">
            <a:avLst/>
          </a:prstGeom>
          <a:solidFill>
            <a:srgbClr val="FF0000"/>
          </a:solidFill>
          <a:ln w="9360">
            <a:solidFill>
              <a:srgbClr val="FF0000"/>
            </a:solidFill>
            <a:miter/>
          </a:ln>
        </p:spPr>
        <p:style>
          <a:lnRef idx="0">
            <a:scrgbClr r="0" g="0" b="0"/>
          </a:lnRef>
          <a:fillRef idx="0">
            <a:scrgbClr r="0" g="0" b="0"/>
          </a:fillRef>
          <a:effectRef idx="0">
            <a:scrgbClr r="0" g="0" b="0"/>
          </a:effectRef>
          <a:fontRef idx="minor"/>
        </p:style>
      </p:sp>
      <p:sp>
        <p:nvSpPr>
          <p:cNvPr id="39" name="Line 2"/>
          <p:cNvSpPr/>
          <p:nvPr/>
        </p:nvSpPr>
        <p:spPr>
          <a:xfrm>
            <a:off x="0" y="6230880"/>
            <a:ext cx="9144000" cy="0"/>
          </a:xfrm>
          <a:prstGeom prst="line">
            <a:avLst/>
          </a:prstGeom>
          <a:ln w="9360">
            <a:solidFill>
              <a:srgbClr val="FF0000"/>
            </a:solidFill>
            <a:miter/>
          </a:ln>
        </p:spPr>
      </p:sp>
      <p:sp>
        <p:nvSpPr>
          <p:cNvPr id="40"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de-DE" sz="4400">
                <a:latin typeface="Arial"/>
              </a:rPr>
              <a:t>Format des Titeltextes durch Klicken bearbeiten</a:t>
            </a:r>
            <a:endParaRPr/>
          </a:p>
        </p:txBody>
      </p:sp>
      <p:sp>
        <p:nvSpPr>
          <p:cNvPr id="41" name="PlaceHolder 4"/>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de-DE" sz="3200">
                <a:latin typeface="Arial"/>
              </a:rPr>
              <a:t>Format des Gliederungstextes durch Klicken bearbeiten</a:t>
            </a:r>
            <a:endParaRPr/>
          </a:p>
          <a:p>
            <a:pPr lvl="1">
              <a:buSzPct val="75000"/>
              <a:buFont typeface="StarSymbol"/>
              <a:buChar char=""/>
            </a:pPr>
            <a:r>
              <a:rPr lang="de-DE" sz="2800">
                <a:latin typeface="Arial"/>
              </a:rPr>
              <a:t>Zweite Gliederungsebene</a:t>
            </a:r>
            <a:endParaRPr/>
          </a:p>
          <a:p>
            <a:pPr lvl="2">
              <a:buSzPct val="45000"/>
              <a:buFont typeface="StarSymbol"/>
              <a:buChar char=""/>
            </a:pPr>
            <a:r>
              <a:rPr lang="de-DE" sz="2400">
                <a:latin typeface="Arial"/>
              </a:rPr>
              <a:t>Dritte Gliederungsebene</a:t>
            </a:r>
            <a:endParaRPr/>
          </a:p>
          <a:p>
            <a:pPr lvl="3">
              <a:buSzPct val="75000"/>
              <a:buFont typeface="StarSymbol"/>
              <a:buChar char=""/>
            </a:pPr>
            <a:r>
              <a:rPr lang="de-DE" sz="2000">
                <a:latin typeface="Arial"/>
              </a:rPr>
              <a:t>Vierte Gliederungsebene</a:t>
            </a:r>
            <a:endParaRPr/>
          </a:p>
          <a:p>
            <a:pPr lvl="4">
              <a:buSzPct val="45000"/>
              <a:buFont typeface="StarSymbol"/>
              <a:buChar char=""/>
            </a:pPr>
            <a:r>
              <a:rPr lang="de-DE" sz="2000">
                <a:latin typeface="Arial"/>
              </a:rPr>
              <a:t>Fünfte Gliederungsebene</a:t>
            </a:r>
            <a:endParaRPr/>
          </a:p>
          <a:p>
            <a:pPr lvl="5">
              <a:buSzPct val="45000"/>
              <a:buFont typeface="StarSymbol"/>
              <a:buChar char=""/>
            </a:pPr>
            <a:r>
              <a:rPr lang="de-DE" sz="2000">
                <a:latin typeface="Arial"/>
              </a:rPr>
              <a:t>Sechste Gliederungsebene</a:t>
            </a:r>
            <a:endParaRPr/>
          </a:p>
          <a:p>
            <a:pPr lvl="6">
              <a:buSzPct val="45000"/>
              <a:buFont typeface="StarSymbol"/>
              <a:buChar char=""/>
            </a:pPr>
            <a:r>
              <a:rPr lang="de-DE" sz="2000">
                <a:latin typeface="Arial"/>
              </a:rPr>
              <a:t>Siebte Gliederungsebene</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emf"/><Relationship Id="rId18" Type="http://schemas.openxmlformats.org/officeDocument/2006/relationships/customXml" Target="../ink/ink8.xml"/><Relationship Id="rId26" Type="http://schemas.openxmlformats.org/officeDocument/2006/relationships/image" Target="../media/image22.png"/><Relationship Id="rId3" Type="http://schemas.openxmlformats.org/officeDocument/2006/relationships/notesSlide" Target="../notesSlides/notesSlide4.xml"/><Relationship Id="rId21" Type="http://schemas.openxmlformats.org/officeDocument/2006/relationships/image" Target="../media/image17.png"/><Relationship Id="rId7" Type="http://schemas.openxmlformats.org/officeDocument/2006/relationships/image" Target="../media/image17.emf"/><Relationship Id="rId12" Type="http://schemas.openxmlformats.org/officeDocument/2006/relationships/customXml" Target="../ink/ink5.xml"/><Relationship Id="rId17" Type="http://schemas.openxmlformats.org/officeDocument/2006/relationships/image" Target="../media/image22.emf"/><Relationship Id="rId25" Type="http://schemas.openxmlformats.org/officeDocument/2006/relationships/image" Target="../media/image21.png"/><Relationship Id="rId2" Type="http://schemas.openxmlformats.org/officeDocument/2006/relationships/slideLayout" Target="../slideLayouts/slideLayout16.xml"/><Relationship Id="rId16" Type="http://schemas.openxmlformats.org/officeDocument/2006/relationships/customXml" Target="../ink/ink7.xml"/><Relationship Id="rId20" Type="http://schemas.openxmlformats.org/officeDocument/2006/relationships/image" Target="../media/image16.png"/><Relationship Id="rId29"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customXml" Target="../ink/ink2.xml"/><Relationship Id="rId11" Type="http://schemas.openxmlformats.org/officeDocument/2006/relationships/image" Target="../media/image19.emf"/><Relationship Id="rId24" Type="http://schemas.openxmlformats.org/officeDocument/2006/relationships/image" Target="../media/image20.png"/><Relationship Id="rId5" Type="http://schemas.openxmlformats.org/officeDocument/2006/relationships/image" Target="../media/image16.emf"/><Relationship Id="rId15" Type="http://schemas.openxmlformats.org/officeDocument/2006/relationships/image" Target="../media/image21.emf"/><Relationship Id="rId23" Type="http://schemas.openxmlformats.org/officeDocument/2006/relationships/image" Target="../media/image19.png"/><Relationship Id="rId28" Type="http://schemas.openxmlformats.org/officeDocument/2006/relationships/oleObject" Target="../embeddings/oleObject2.bin"/><Relationship Id="rId10" Type="http://schemas.openxmlformats.org/officeDocument/2006/relationships/customXml" Target="../ink/ink4.xml"/><Relationship Id="rId19" Type="http://schemas.openxmlformats.org/officeDocument/2006/relationships/image" Target="../media/image23.emf"/><Relationship Id="rId4" Type="http://schemas.openxmlformats.org/officeDocument/2006/relationships/customXml" Target="../ink/ink1.xml"/><Relationship Id="rId9" Type="http://schemas.openxmlformats.org/officeDocument/2006/relationships/image" Target="../media/image18.emf"/><Relationship Id="rId14" Type="http://schemas.openxmlformats.org/officeDocument/2006/relationships/customXml" Target="../ink/ink6.xml"/><Relationship Id="rId22" Type="http://schemas.openxmlformats.org/officeDocument/2006/relationships/image" Target="../media/image18.png"/><Relationship Id="rId27" Type="http://schemas.openxmlformats.org/officeDocument/2006/relationships/customXml" Target="../ink/ink9.xml"/><Relationship Id="rId30"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4.xml"/><Relationship Id="rId5" Type="http://schemas.openxmlformats.org/officeDocument/2006/relationships/image" Target="../media/image4.w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4.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4.w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50920" y="1557000"/>
            <a:ext cx="8641080" cy="4534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pPr>
            <a:endParaRPr dirty="0"/>
          </a:p>
          <a:p>
            <a:pPr>
              <a:lnSpc>
                <a:spcPct val="100000"/>
              </a:lnSpc>
            </a:pPr>
            <a:endParaRPr lang="de-DE" sz="2200" b="1" u="sng" strike="noStrike" dirty="0" smtClean="0">
              <a:solidFill>
                <a:srgbClr val="000000"/>
              </a:solidFill>
              <a:latin typeface="Arial"/>
              <a:ea typeface="DejaVu Sans"/>
            </a:endParaRPr>
          </a:p>
          <a:p>
            <a:pPr>
              <a:lnSpc>
                <a:spcPct val="100000"/>
              </a:lnSpc>
            </a:pPr>
            <a:r>
              <a:rPr lang="de-DE" sz="2200" strike="noStrike" dirty="0" err="1" smtClean="0">
                <a:solidFill>
                  <a:srgbClr val="000000"/>
                </a:solidFill>
                <a:latin typeface="Arial"/>
                <a:ea typeface="DejaVu Sans"/>
              </a:rPr>
              <a:t>Conferencia</a:t>
            </a:r>
            <a:r>
              <a:rPr lang="de-DE" sz="2200" strike="noStrike" dirty="0" smtClean="0">
                <a:solidFill>
                  <a:srgbClr val="000000"/>
                </a:solidFill>
                <a:latin typeface="Arial"/>
                <a:ea typeface="DejaVu Sans"/>
              </a:rPr>
              <a:t> y </a:t>
            </a:r>
            <a:r>
              <a:rPr lang="de-DE" sz="2200" strike="noStrike" dirty="0" err="1" smtClean="0">
                <a:solidFill>
                  <a:srgbClr val="000000"/>
                </a:solidFill>
                <a:latin typeface="Arial"/>
                <a:ea typeface="DejaVu Sans"/>
              </a:rPr>
              <a:t>workshops</a:t>
            </a:r>
            <a:r>
              <a:rPr lang="de-DE" sz="2200" strike="noStrike" dirty="0" smtClean="0">
                <a:solidFill>
                  <a:srgbClr val="000000"/>
                </a:solidFill>
                <a:latin typeface="Arial"/>
                <a:ea typeface="DejaVu Sans"/>
              </a:rPr>
              <a:t> </a:t>
            </a:r>
            <a:r>
              <a:rPr lang="de-DE" sz="2200" strike="noStrike" dirty="0" err="1" smtClean="0">
                <a:solidFill>
                  <a:srgbClr val="000000"/>
                </a:solidFill>
                <a:latin typeface="Arial"/>
                <a:ea typeface="DejaVu Sans"/>
              </a:rPr>
              <a:t>transfronterizos</a:t>
            </a:r>
            <a:endParaRPr lang="de-DE" sz="2200" strike="noStrike" dirty="0" smtClean="0">
              <a:solidFill>
                <a:srgbClr val="000000"/>
              </a:solidFill>
              <a:latin typeface="Arial"/>
              <a:ea typeface="DejaVu Sans"/>
            </a:endParaRPr>
          </a:p>
          <a:p>
            <a:pPr>
              <a:lnSpc>
                <a:spcPct val="100000"/>
              </a:lnSpc>
            </a:pPr>
            <a:r>
              <a:rPr lang="de-DE" sz="2200" dirty="0" smtClean="0">
                <a:solidFill>
                  <a:srgbClr val="000000"/>
                </a:solidFill>
                <a:latin typeface="Arial"/>
              </a:rPr>
              <a:t>23 de </a:t>
            </a:r>
            <a:r>
              <a:rPr lang="de-DE" sz="2200" dirty="0" err="1" smtClean="0">
                <a:solidFill>
                  <a:srgbClr val="000000"/>
                </a:solidFill>
                <a:latin typeface="Arial"/>
              </a:rPr>
              <a:t>Noviembre</a:t>
            </a:r>
            <a:r>
              <a:rPr lang="de-DE" sz="2200" dirty="0" smtClean="0">
                <a:solidFill>
                  <a:srgbClr val="000000"/>
                </a:solidFill>
                <a:latin typeface="Arial"/>
              </a:rPr>
              <a:t> 2016</a:t>
            </a:r>
            <a:endParaRPr dirty="0"/>
          </a:p>
          <a:p>
            <a:pPr>
              <a:lnSpc>
                <a:spcPct val="100000"/>
              </a:lnSpc>
            </a:pPr>
            <a:endParaRPr dirty="0"/>
          </a:p>
          <a:p>
            <a:pPr>
              <a:lnSpc>
                <a:spcPct val="100000"/>
              </a:lnSpc>
            </a:pPr>
            <a:r>
              <a:rPr lang="de-DE" sz="2200" b="1" strike="noStrike" dirty="0">
                <a:solidFill>
                  <a:srgbClr val="000000"/>
                </a:solidFill>
                <a:latin typeface="Arial"/>
                <a:ea typeface="DejaVu Sans"/>
              </a:rPr>
              <a:t>La </a:t>
            </a:r>
            <a:r>
              <a:rPr lang="de-DE" sz="2200" b="1" strike="noStrike" dirty="0" err="1">
                <a:solidFill>
                  <a:srgbClr val="000000"/>
                </a:solidFill>
                <a:latin typeface="Arial"/>
                <a:ea typeface="DejaVu Sans"/>
              </a:rPr>
              <a:t>collaboration</a:t>
            </a:r>
            <a:r>
              <a:rPr lang="de-DE" sz="2200" b="1" strike="noStrike" dirty="0">
                <a:solidFill>
                  <a:srgbClr val="000000"/>
                </a:solidFill>
                <a:latin typeface="Arial"/>
                <a:ea typeface="DejaVu Sans"/>
              </a:rPr>
              <a:t> </a:t>
            </a:r>
            <a:r>
              <a:rPr lang="de-DE" sz="2200" b="1" strike="noStrike" dirty="0" err="1">
                <a:solidFill>
                  <a:srgbClr val="000000"/>
                </a:solidFill>
                <a:latin typeface="Arial"/>
                <a:ea typeface="DejaVu Sans"/>
              </a:rPr>
              <a:t>transfrontalière</a:t>
            </a:r>
            <a:endParaRPr dirty="0"/>
          </a:p>
          <a:p>
            <a:pPr>
              <a:lnSpc>
                <a:spcPct val="100000"/>
              </a:lnSpc>
            </a:pPr>
            <a:r>
              <a:rPr lang="de-DE" sz="2200" b="1" strike="noStrike" dirty="0">
                <a:solidFill>
                  <a:srgbClr val="000000"/>
                </a:solidFill>
                <a:latin typeface="Arial"/>
                <a:ea typeface="DejaVu Sans"/>
              </a:rPr>
              <a:t>franco-allemande au </a:t>
            </a:r>
            <a:r>
              <a:rPr lang="de-DE" sz="2200" b="1" strike="noStrike" dirty="0" err="1">
                <a:solidFill>
                  <a:srgbClr val="000000"/>
                </a:solidFill>
                <a:latin typeface="Arial"/>
                <a:ea typeface="DejaVu Sans"/>
              </a:rPr>
              <a:t>Rhin</a:t>
            </a:r>
            <a:r>
              <a:rPr lang="de-DE" sz="2200" b="1" strike="noStrike" dirty="0">
                <a:solidFill>
                  <a:srgbClr val="000000"/>
                </a:solidFill>
                <a:latin typeface="Arial"/>
                <a:ea typeface="DejaVu Sans"/>
              </a:rPr>
              <a:t> </a:t>
            </a:r>
            <a:r>
              <a:rPr lang="de-DE" sz="2200" b="1" strike="noStrike" dirty="0" err="1">
                <a:solidFill>
                  <a:srgbClr val="000000"/>
                </a:solidFill>
                <a:latin typeface="Arial"/>
                <a:ea typeface="DejaVu Sans"/>
              </a:rPr>
              <a:t>Supérieur</a:t>
            </a:r>
            <a:r>
              <a:rPr lang="de-DE" sz="1200" strike="noStrike" dirty="0">
                <a:solidFill>
                  <a:srgbClr val="000000"/>
                </a:solidFill>
                <a:latin typeface="Arial"/>
                <a:ea typeface="DejaVu Sans"/>
              </a:rPr>
              <a:t> </a:t>
            </a:r>
            <a:endParaRPr dirty="0"/>
          </a:p>
          <a:p>
            <a:pPr>
              <a:lnSpc>
                <a:spcPct val="100000"/>
              </a:lnSpc>
            </a:pPr>
            <a:endParaRPr dirty="0"/>
          </a:p>
          <a:p>
            <a:pPr>
              <a:lnSpc>
                <a:spcPct val="100000"/>
              </a:lnSpc>
            </a:pPr>
            <a:endParaRPr dirty="0"/>
          </a:p>
          <a:p>
            <a:pPr>
              <a:lnSpc>
                <a:spcPct val="100000"/>
              </a:lnSpc>
            </a:pPr>
            <a:endParaRPr dirty="0"/>
          </a:p>
          <a:p>
            <a:pPr algn="ctr">
              <a:lnSpc>
                <a:spcPct val="100000"/>
              </a:lnSpc>
            </a:pPr>
            <a:r>
              <a:rPr lang="de-DE" sz="2000" b="1" strike="noStrike" dirty="0" smtClean="0">
                <a:solidFill>
                  <a:srgbClr val="000000"/>
                </a:solidFill>
                <a:latin typeface="Arial"/>
                <a:ea typeface="Arial"/>
              </a:rPr>
              <a:t>    Sylvia </a:t>
            </a:r>
            <a:r>
              <a:rPr lang="de-DE" sz="2000" b="1" strike="noStrike" dirty="0">
                <a:solidFill>
                  <a:srgbClr val="000000"/>
                </a:solidFill>
                <a:latin typeface="Arial"/>
                <a:ea typeface="Arial"/>
              </a:rPr>
              <a:t>Müller-Wolff </a:t>
            </a:r>
            <a:endParaRPr dirty="0"/>
          </a:p>
          <a:p>
            <a:pPr algn="ctr">
              <a:lnSpc>
                <a:spcPct val="100000"/>
              </a:lnSpc>
            </a:pPr>
            <a:r>
              <a:rPr lang="de-DE" sz="2000" b="1" strike="noStrike" dirty="0" smtClean="0">
                <a:solidFill>
                  <a:srgbClr val="000000"/>
                </a:solidFill>
                <a:latin typeface="Arial"/>
                <a:ea typeface="Arial"/>
              </a:rPr>
              <a:t>    </a:t>
            </a:r>
            <a:r>
              <a:rPr lang="de-DE" sz="2000" b="1" strike="noStrike" dirty="0" err="1" smtClean="0">
                <a:solidFill>
                  <a:srgbClr val="000000"/>
                </a:solidFill>
                <a:latin typeface="Arial"/>
                <a:ea typeface="Arial"/>
              </a:rPr>
              <a:t>Conseillère</a:t>
            </a:r>
            <a:r>
              <a:rPr lang="de-DE" sz="2000" b="1" strike="noStrike" dirty="0" smtClean="0">
                <a:solidFill>
                  <a:srgbClr val="000000"/>
                </a:solidFill>
                <a:latin typeface="Arial"/>
                <a:ea typeface="Arial"/>
              </a:rPr>
              <a:t> </a:t>
            </a:r>
            <a:r>
              <a:rPr lang="de-DE" sz="2000" b="1" strike="noStrike" dirty="0">
                <a:solidFill>
                  <a:srgbClr val="000000"/>
                </a:solidFill>
                <a:latin typeface="Arial"/>
                <a:ea typeface="Arial"/>
              </a:rPr>
              <a:t>EURES</a:t>
            </a:r>
            <a:endParaRPr dirty="0"/>
          </a:p>
          <a:p>
            <a:pPr algn="ctr">
              <a:lnSpc>
                <a:spcPct val="100000"/>
              </a:lnSpc>
            </a:pPr>
            <a:r>
              <a:rPr lang="de-DE" sz="2000" b="1" strike="noStrike" dirty="0" smtClean="0">
                <a:solidFill>
                  <a:srgbClr val="000000"/>
                </a:solidFill>
                <a:latin typeface="Arial"/>
                <a:ea typeface="Arial"/>
              </a:rPr>
              <a:t>                            </a:t>
            </a:r>
            <a:r>
              <a:rPr lang="de-DE" sz="2000" b="1" strike="noStrike" dirty="0" err="1" smtClean="0">
                <a:solidFill>
                  <a:srgbClr val="000000"/>
                </a:solidFill>
                <a:latin typeface="Arial"/>
                <a:ea typeface="Arial"/>
              </a:rPr>
              <a:t>Reseau</a:t>
            </a:r>
            <a:r>
              <a:rPr lang="de-DE" sz="2000" b="1" strike="noStrike" dirty="0" smtClean="0">
                <a:solidFill>
                  <a:srgbClr val="000000"/>
                </a:solidFill>
                <a:latin typeface="Arial"/>
                <a:ea typeface="Arial"/>
              </a:rPr>
              <a:t> </a:t>
            </a:r>
            <a:r>
              <a:rPr lang="de-DE" sz="2000" b="1" strike="noStrike" dirty="0">
                <a:solidFill>
                  <a:srgbClr val="000000"/>
                </a:solidFill>
                <a:latin typeface="Arial"/>
                <a:ea typeface="Arial"/>
              </a:rPr>
              <a:t>EURES-T-</a:t>
            </a:r>
            <a:r>
              <a:rPr lang="de-DE" sz="2000" b="1" strike="noStrike" dirty="0" err="1">
                <a:solidFill>
                  <a:srgbClr val="000000"/>
                </a:solidFill>
                <a:latin typeface="Arial"/>
                <a:ea typeface="Arial"/>
              </a:rPr>
              <a:t>Rhin</a:t>
            </a:r>
            <a:r>
              <a:rPr lang="de-DE" sz="2000" b="1" strike="noStrike" dirty="0">
                <a:solidFill>
                  <a:srgbClr val="000000"/>
                </a:solidFill>
                <a:latin typeface="Arial"/>
                <a:ea typeface="Arial"/>
              </a:rPr>
              <a:t> </a:t>
            </a:r>
            <a:r>
              <a:rPr lang="de-DE" sz="2000" b="1" strike="noStrike" dirty="0" err="1">
                <a:solidFill>
                  <a:srgbClr val="000000"/>
                </a:solidFill>
                <a:latin typeface="Arial"/>
                <a:ea typeface="Arial"/>
              </a:rPr>
              <a:t>Supérieur</a:t>
            </a:r>
            <a:endParaRPr dirty="0"/>
          </a:p>
          <a:p>
            <a:pPr algn="ctr">
              <a:lnSpc>
                <a:spcPct val="100000"/>
              </a:lnSpc>
            </a:pPr>
            <a:r>
              <a:rPr lang="de-DE" sz="2000" b="1" strike="noStrike" dirty="0" smtClean="0">
                <a:solidFill>
                  <a:srgbClr val="000000"/>
                </a:solidFill>
                <a:latin typeface="Arial"/>
                <a:ea typeface="Arial"/>
              </a:rPr>
              <a:t>                                       Service </a:t>
            </a:r>
            <a:r>
              <a:rPr lang="de-DE" sz="2000" b="1" strike="noStrike" dirty="0" err="1">
                <a:solidFill>
                  <a:srgbClr val="000000"/>
                </a:solidFill>
                <a:latin typeface="Arial"/>
                <a:ea typeface="Arial"/>
              </a:rPr>
              <a:t>public</a:t>
            </a:r>
            <a:r>
              <a:rPr lang="de-DE" sz="2000" b="1" strike="noStrike" dirty="0">
                <a:solidFill>
                  <a:srgbClr val="000000"/>
                </a:solidFill>
                <a:latin typeface="Arial"/>
                <a:ea typeface="Arial"/>
              </a:rPr>
              <a:t> de l' </a:t>
            </a:r>
            <a:r>
              <a:rPr lang="de-DE" sz="2000" b="1" strike="noStrike" dirty="0" err="1">
                <a:solidFill>
                  <a:srgbClr val="000000"/>
                </a:solidFill>
                <a:latin typeface="Arial"/>
                <a:ea typeface="Arial"/>
              </a:rPr>
              <a:t>emploi</a:t>
            </a:r>
            <a:r>
              <a:rPr lang="de-DE" sz="2000" b="1" strike="noStrike" dirty="0">
                <a:solidFill>
                  <a:srgbClr val="000000"/>
                </a:solidFill>
                <a:latin typeface="Arial"/>
                <a:ea typeface="Arial"/>
              </a:rPr>
              <a:t> de Karlsruhe</a:t>
            </a:r>
            <a:endParaRPr dirty="0"/>
          </a:p>
          <a:p>
            <a:pPr>
              <a:lnSpc>
                <a:spcPct val="80000"/>
              </a:lnSpc>
            </a:pPr>
            <a:endParaRPr dirty="0"/>
          </a:p>
          <a:p>
            <a:pPr>
              <a:lnSpc>
                <a:spcPct val="80000"/>
              </a:lnSpc>
            </a:pPr>
            <a:endParaRPr dirty="0"/>
          </a:p>
          <a:p>
            <a:pPr>
              <a:lnSpc>
                <a:spcPct val="80000"/>
              </a:lnSpc>
            </a:pPr>
            <a:r>
              <a:rPr lang="de-DE" sz="1400" b="1" strike="noStrike" dirty="0">
                <a:solidFill>
                  <a:srgbClr val="5661F2"/>
                </a:solidFill>
                <a:latin typeface="Arial"/>
                <a:ea typeface="Arial"/>
              </a:rPr>
              <a:t>    </a:t>
            </a:r>
            <a:endParaRPr dirty="0"/>
          </a:p>
          <a:p>
            <a:pPr>
              <a:lnSpc>
                <a:spcPct val="80000"/>
              </a:lnSpc>
            </a:pPr>
            <a:endParaRPr dirty="0"/>
          </a:p>
          <a:p>
            <a:pPr>
              <a:lnSpc>
                <a:spcPct val="80000"/>
              </a:lnSpc>
            </a:pPr>
            <a:r>
              <a:rPr lang="de-DE" sz="1400" strike="noStrike" dirty="0">
                <a:solidFill>
                  <a:srgbClr val="5661F2"/>
                </a:solidFill>
                <a:latin typeface="Arial"/>
                <a:ea typeface="Arial"/>
              </a:rPr>
              <a:t> </a:t>
            </a:r>
            <a:endParaRPr dirty="0"/>
          </a:p>
          <a:p>
            <a:pPr>
              <a:lnSpc>
                <a:spcPct val="80000"/>
              </a:lnSpc>
            </a:pPr>
            <a:endParaRPr dirty="0"/>
          </a:p>
          <a:p>
            <a:pPr>
              <a:lnSpc>
                <a:spcPct val="80000"/>
              </a:lnSpc>
            </a:pPr>
            <a:endParaRPr dirty="0"/>
          </a:p>
        </p:txBody>
      </p:sp>
      <p:pic>
        <p:nvPicPr>
          <p:cNvPr id="200" name="Picture 6"/>
          <p:cNvPicPr/>
          <p:nvPr/>
        </p:nvPicPr>
        <p:blipFill>
          <a:blip r:embed="rId3"/>
          <a:stretch/>
        </p:blipFill>
        <p:spPr>
          <a:xfrm>
            <a:off x="179280" y="836640"/>
            <a:ext cx="1512400" cy="1008184"/>
          </a:xfrm>
          <a:prstGeom prst="rect">
            <a:avLst/>
          </a:prstGeom>
          <a:ln>
            <a:noFill/>
          </a:ln>
        </p:spPr>
      </p:pic>
      <p:pic>
        <p:nvPicPr>
          <p:cNvPr id="201" name="Grafik 4"/>
          <p:cNvPicPr/>
          <p:nvPr/>
        </p:nvPicPr>
        <p:blipFill>
          <a:blip r:embed="rId4"/>
          <a:stretch/>
        </p:blipFill>
        <p:spPr>
          <a:xfrm>
            <a:off x="6588000" y="907920"/>
            <a:ext cx="2088360" cy="504000"/>
          </a:xfrm>
          <a:prstGeom prst="rect">
            <a:avLst/>
          </a:prstGeom>
          <a:ln>
            <a:noFill/>
          </a:ln>
        </p:spPr>
      </p:pic>
      <p:pic>
        <p:nvPicPr>
          <p:cNvPr id="202" name="Picture 9"/>
          <p:cNvPicPr/>
          <p:nvPr/>
        </p:nvPicPr>
        <p:blipFill>
          <a:blip r:embed="rId5"/>
          <a:stretch/>
        </p:blipFill>
        <p:spPr>
          <a:xfrm>
            <a:off x="7020272" y="1865663"/>
            <a:ext cx="1795792" cy="1584704"/>
          </a:xfrm>
          <a:prstGeom prst="rect">
            <a:avLst/>
          </a:prstGeom>
          <a:ln>
            <a:noFill/>
          </a:ln>
        </p:spPr>
      </p:pic>
      <p:graphicFrame>
        <p:nvGraphicFramePr>
          <p:cNvPr id="2" name="Objekt 1"/>
          <p:cNvGraphicFramePr>
            <a:graphicFrameLocks noChangeAspect="1"/>
          </p:cNvGraphicFramePr>
          <p:nvPr>
            <p:extLst>
              <p:ext uri="{D42A27DB-BD31-4B8C-83A1-F6EECF244321}">
                <p14:modId xmlns:p14="http://schemas.microsoft.com/office/powerpoint/2010/main" val="1871002491"/>
              </p:ext>
            </p:extLst>
          </p:nvPr>
        </p:nvGraphicFramePr>
        <p:xfrm>
          <a:off x="228940" y="4916687"/>
          <a:ext cx="1847206" cy="1152128"/>
        </p:xfrm>
        <a:graphic>
          <a:graphicData uri="http://schemas.openxmlformats.org/presentationml/2006/ole">
            <mc:AlternateContent xmlns:mc="http://schemas.openxmlformats.org/markup-compatibility/2006">
              <mc:Choice xmlns:v="urn:schemas-microsoft-com:vml" Requires="v">
                <p:oleObj spid="_x0000_s3130" name="Photo Editor-Foto" r:id="rId6" imgW="4191585" imgH="2828571" progId="MSPhotoEd.3">
                  <p:embed/>
                </p:oleObj>
              </mc:Choice>
              <mc:Fallback>
                <p:oleObj name="Photo Editor-Foto" r:id="rId6" imgW="4191585" imgH="2828571"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40" y="4916687"/>
                        <a:ext cx="1847206" cy="115212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255"/>
          <p:cNvGrpSpPr/>
          <p:nvPr/>
        </p:nvGrpSpPr>
        <p:grpSpPr>
          <a:xfrm>
            <a:off x="150813" y="1476387"/>
            <a:ext cx="8093595" cy="3540089"/>
            <a:chOff x="-8221760" y="7358877"/>
            <a:chExt cx="7421780" cy="3909416"/>
          </a:xfrm>
          <a:solidFill>
            <a:schemeClr val="bg1">
              <a:lumMod val="95000"/>
            </a:schemeClr>
          </a:solidFill>
        </p:grpSpPr>
        <p:sp>
          <p:nvSpPr>
            <p:cNvPr id="24" name="Rectangle 23"/>
            <p:cNvSpPr/>
            <p:nvPr/>
          </p:nvSpPr>
          <p:spPr>
            <a:xfrm>
              <a:off x="-8221760" y="9693697"/>
              <a:ext cx="7421780" cy="1574596"/>
            </a:xfrm>
            <a:prstGeom prst="rect">
              <a:avLst/>
            </a:prstGeom>
            <a:solidFill>
              <a:schemeClr val="bg1">
                <a:lumMod val="85000"/>
              </a:schemeClr>
            </a:solidFill>
            <a:ln w="57150">
              <a:solidFill>
                <a:schemeClr val="bg1">
                  <a:alpha val="17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a:p>
          </p:txBody>
        </p:sp>
        <p:sp>
          <p:nvSpPr>
            <p:cNvPr id="26" name="Isosceles Triangle 25"/>
            <p:cNvSpPr/>
            <p:nvPr/>
          </p:nvSpPr>
          <p:spPr>
            <a:xfrm>
              <a:off x="-7697078" y="7358877"/>
              <a:ext cx="6264697" cy="579240"/>
            </a:xfrm>
            <a:prstGeom prst="triangle">
              <a:avLst/>
            </a:prstGeom>
            <a:solidFill>
              <a:schemeClr val="bg1">
                <a:lumMod val="85000"/>
              </a:schemeClr>
            </a:solidFill>
            <a:ln w="57150">
              <a:solidFill>
                <a:schemeClr val="bg1">
                  <a:alpha val="17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a:p>
          </p:txBody>
        </p:sp>
        <p:sp>
          <p:nvSpPr>
            <p:cNvPr id="102" name="Rectangle 101"/>
            <p:cNvSpPr/>
            <p:nvPr/>
          </p:nvSpPr>
          <p:spPr>
            <a:xfrm>
              <a:off x="-7697078" y="7946932"/>
              <a:ext cx="6264697" cy="1746764"/>
            </a:xfrm>
            <a:prstGeom prst="rect">
              <a:avLst/>
            </a:prstGeom>
            <a:solidFill>
              <a:schemeClr val="bg1">
                <a:lumMod val="85000"/>
              </a:schemeClr>
            </a:solidFill>
            <a:ln w="57150">
              <a:solidFill>
                <a:schemeClr val="bg1">
                  <a:alpha val="17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a:p>
          </p:txBody>
        </p:sp>
      </p:grpSp>
      <p:sp>
        <p:nvSpPr>
          <p:cNvPr id="2" name="Titel 1"/>
          <p:cNvSpPr>
            <a:spLocks noGrp="1"/>
          </p:cNvSpPr>
          <p:nvPr>
            <p:ph type="title"/>
          </p:nvPr>
        </p:nvSpPr>
        <p:spPr>
          <a:xfrm>
            <a:off x="302286" y="557261"/>
            <a:ext cx="8590194" cy="1000101"/>
          </a:xfrm>
        </p:spPr>
        <p:txBody>
          <a:bodyPr/>
          <a:lstStyle/>
          <a:p>
            <a:pPr algn="ctr">
              <a:defRPr/>
            </a:pPr>
            <a:r>
              <a:rPr lang="fr-FR" b="1" dirty="0" smtClean="0">
                <a:solidFill>
                  <a:schemeClr val="accent6">
                    <a:lumMod val="75000"/>
                  </a:schemeClr>
                </a:solidFill>
                <a:latin typeface="Arial Narrow" panose="020B0606020202030204" pitchFamily="34" charset="0"/>
              </a:rPr>
              <a:t>Le </a:t>
            </a:r>
            <a:r>
              <a:rPr lang="fr-FR" b="1" dirty="0">
                <a:solidFill>
                  <a:schemeClr val="accent6">
                    <a:lumMod val="75000"/>
                  </a:schemeClr>
                </a:solidFill>
                <a:latin typeface="Arial Narrow" panose="020B0606020202030204" pitchFamily="34" charset="0"/>
              </a:rPr>
              <a:t>système de formation </a:t>
            </a:r>
            <a:r>
              <a:rPr lang="fr-FR" b="1" dirty="0" smtClean="0">
                <a:solidFill>
                  <a:schemeClr val="accent6">
                    <a:lumMod val="75000"/>
                  </a:schemeClr>
                </a:solidFill>
                <a:latin typeface="Arial Narrow" panose="020B0606020202030204" pitchFamily="34" charset="0"/>
              </a:rPr>
              <a:t>professionnelle duale: la </a:t>
            </a:r>
            <a:r>
              <a:rPr lang="fr-FR" b="1" dirty="0">
                <a:solidFill>
                  <a:schemeClr val="accent6">
                    <a:lumMod val="75000"/>
                  </a:schemeClr>
                </a:solidFill>
                <a:latin typeface="Arial Narrow" panose="020B0606020202030204" pitchFamily="34" charset="0"/>
              </a:rPr>
              <a:t>rencontre de deux mondes </a:t>
            </a:r>
            <a:endParaRPr lang="en-GB" b="1" dirty="0">
              <a:solidFill>
                <a:schemeClr val="accent6">
                  <a:lumMod val="75000"/>
                </a:schemeClr>
              </a:solidFill>
              <a:latin typeface="Arial Narrow" panose="020B0606020202030204" pitchFamily="34" charset="0"/>
            </a:endParaRPr>
          </a:p>
        </p:txBody>
      </p:sp>
      <p:sp>
        <p:nvSpPr>
          <p:cNvPr id="207" name="Rectangle 206"/>
          <p:cNvSpPr/>
          <p:nvPr/>
        </p:nvSpPr>
        <p:spPr>
          <a:xfrm>
            <a:off x="5826125" y="2390775"/>
            <a:ext cx="2274888" cy="339725"/>
          </a:xfrm>
          <a:prstGeom prst="rect">
            <a:avLst/>
          </a:prstGeom>
        </p:spPr>
        <p:txBody>
          <a:bodyPr>
            <a:spAutoFit/>
          </a:bodyPr>
          <a:lstStyle/>
          <a:p>
            <a:pPr>
              <a:defRPr/>
            </a:pPr>
            <a:r>
              <a:rPr lang="en-GB" sz="1600" b="1" dirty="0" err="1">
                <a:solidFill>
                  <a:schemeClr val="accent6">
                    <a:lumMod val="75000"/>
                  </a:schemeClr>
                </a:solidFill>
              </a:rPr>
              <a:t>Ecole</a:t>
            </a:r>
            <a:r>
              <a:rPr lang="en-GB" sz="1600" b="1" dirty="0">
                <a:solidFill>
                  <a:schemeClr val="accent6">
                    <a:lumMod val="75000"/>
                  </a:schemeClr>
                </a:solidFill>
              </a:rPr>
              <a:t> </a:t>
            </a:r>
            <a:r>
              <a:rPr lang="en-GB" sz="1600" b="1" dirty="0" err="1">
                <a:solidFill>
                  <a:schemeClr val="accent6">
                    <a:lumMod val="75000"/>
                  </a:schemeClr>
                </a:solidFill>
              </a:rPr>
              <a:t>professionnelle</a:t>
            </a:r>
            <a:r>
              <a:rPr lang="en-GB" sz="1600" b="1" dirty="0">
                <a:solidFill>
                  <a:schemeClr val="accent6">
                    <a:lumMod val="75000"/>
                  </a:schemeClr>
                </a:solidFill>
              </a:rPr>
              <a:t>	</a:t>
            </a:r>
          </a:p>
        </p:txBody>
      </p:sp>
      <p:sp>
        <p:nvSpPr>
          <p:cNvPr id="208" name="Rectangle 207"/>
          <p:cNvSpPr/>
          <p:nvPr/>
        </p:nvSpPr>
        <p:spPr>
          <a:xfrm>
            <a:off x="3200400" y="2401888"/>
            <a:ext cx="1828800" cy="584200"/>
          </a:xfrm>
          <a:prstGeom prst="rect">
            <a:avLst/>
          </a:prstGeom>
        </p:spPr>
        <p:txBody>
          <a:bodyPr wrap="none">
            <a:spAutoFit/>
          </a:bodyPr>
          <a:lstStyle/>
          <a:p>
            <a:pPr>
              <a:defRPr/>
            </a:pPr>
            <a:r>
              <a:rPr lang="de-DE" sz="1600" i="1" dirty="0">
                <a:solidFill>
                  <a:schemeClr val="tx1">
                    <a:lumMod val="65000"/>
                    <a:lumOff val="35000"/>
                  </a:schemeClr>
                </a:solidFill>
              </a:rPr>
              <a:t>„duale“ = 2 </a:t>
            </a:r>
            <a:r>
              <a:rPr lang="fr-FR" sz="1600" i="1" dirty="0">
                <a:solidFill>
                  <a:schemeClr val="tx1">
                    <a:lumMod val="65000"/>
                    <a:lumOff val="35000"/>
                  </a:schemeClr>
                </a:solidFill>
              </a:rPr>
              <a:t>sites de </a:t>
            </a:r>
            <a:br>
              <a:rPr lang="fr-FR" sz="1600" i="1" dirty="0">
                <a:solidFill>
                  <a:schemeClr val="tx1">
                    <a:lumMod val="65000"/>
                    <a:lumOff val="35000"/>
                  </a:schemeClr>
                </a:solidFill>
              </a:rPr>
            </a:br>
            <a:r>
              <a:rPr lang="fr-FR" sz="1600" i="1" dirty="0">
                <a:solidFill>
                  <a:schemeClr val="tx1">
                    <a:lumMod val="65000"/>
                    <a:lumOff val="35000"/>
                  </a:schemeClr>
                </a:solidFill>
              </a:rPr>
              <a:t>formation 	</a:t>
            </a:r>
            <a:endParaRPr lang="de-DE" sz="1600" i="1" dirty="0">
              <a:solidFill>
                <a:schemeClr val="tx1">
                  <a:lumMod val="65000"/>
                  <a:lumOff val="35000"/>
                </a:schemeClr>
              </a:solidFill>
            </a:endParaRPr>
          </a:p>
        </p:txBody>
      </p:sp>
      <p:sp>
        <p:nvSpPr>
          <p:cNvPr id="209" name="Rectangle 208"/>
          <p:cNvSpPr>
            <a:spLocks noChangeArrowheads="1"/>
          </p:cNvSpPr>
          <p:nvPr/>
        </p:nvSpPr>
        <p:spPr bwMode="auto">
          <a:xfrm>
            <a:off x="395288" y="5822950"/>
            <a:ext cx="360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400" dirty="0"/>
              <a:t>Définissent, supervisent et contrôlent les contenus de formation dans l’entreprise sur une base consensuelle</a:t>
            </a:r>
            <a:endParaRPr lang="en-GB" altLang="de-DE" sz="1400" dirty="0"/>
          </a:p>
        </p:txBody>
      </p:sp>
      <p:sp>
        <p:nvSpPr>
          <p:cNvPr id="231" name="Rectangle 230"/>
          <p:cNvSpPr>
            <a:spLocks noChangeArrowheads="1"/>
          </p:cNvSpPr>
          <p:nvPr/>
        </p:nvSpPr>
        <p:spPr bwMode="auto">
          <a:xfrm>
            <a:off x="4467225" y="5699125"/>
            <a:ext cx="44252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400" dirty="0">
                <a:cs typeface="Times New Roman" panose="02020603050405020304" pitchFamily="18" charset="0"/>
              </a:rPr>
              <a:t>Définit le cadre légal et dégage les ressources pour la </a:t>
            </a:r>
            <a:br>
              <a:rPr lang="fr-FR" altLang="de-DE" sz="1400" dirty="0">
                <a:cs typeface="Times New Roman" panose="02020603050405020304" pitchFamily="18" charset="0"/>
              </a:rPr>
            </a:br>
            <a:r>
              <a:rPr lang="fr-FR" altLang="de-DE" sz="1400" dirty="0">
                <a:cs typeface="Times New Roman" panose="02020603050405020304" pitchFamily="18" charset="0"/>
              </a:rPr>
              <a:t>part scolaire de la formation professionnelle; délègue certaines de ses missions aux administrations, aux partenaires sociaux et aux chambres professionnelles</a:t>
            </a:r>
            <a:endParaRPr lang="en-GB" altLang="de-DE" sz="1400" dirty="0">
              <a:cs typeface="Times New Roman" panose="02020603050405020304" pitchFamily="18" charset="0"/>
            </a:endParaRPr>
          </a:p>
        </p:txBody>
      </p:sp>
      <p:sp>
        <p:nvSpPr>
          <p:cNvPr id="232" name="Rectangle 231"/>
          <p:cNvSpPr/>
          <p:nvPr/>
        </p:nvSpPr>
        <p:spPr>
          <a:xfrm>
            <a:off x="555625" y="4725988"/>
            <a:ext cx="3648075" cy="585787"/>
          </a:xfrm>
          <a:prstGeom prst="rect">
            <a:avLst/>
          </a:prstGeom>
        </p:spPr>
        <p:txBody>
          <a:bodyPr>
            <a:spAutoFit/>
          </a:bodyPr>
          <a:lstStyle/>
          <a:p>
            <a:pPr>
              <a:defRPr/>
            </a:pPr>
            <a:r>
              <a:rPr lang="fr-FR" sz="1600" b="1" dirty="0">
                <a:solidFill>
                  <a:schemeClr val="accent6">
                    <a:lumMod val="75000"/>
                  </a:schemeClr>
                </a:solidFill>
              </a:rPr>
              <a:t>Chambres professionnelles et partenaires sociaux</a:t>
            </a:r>
            <a:endParaRPr lang="en-GB" sz="1600" b="1" dirty="0">
              <a:solidFill>
                <a:schemeClr val="accent6">
                  <a:lumMod val="75000"/>
                </a:schemeClr>
              </a:solidFill>
            </a:endParaRPr>
          </a:p>
        </p:txBody>
      </p:sp>
      <p:sp>
        <p:nvSpPr>
          <p:cNvPr id="238" name="Rectangle 237"/>
          <p:cNvSpPr/>
          <p:nvPr/>
        </p:nvSpPr>
        <p:spPr>
          <a:xfrm>
            <a:off x="5195888" y="4686300"/>
            <a:ext cx="4572000" cy="338138"/>
          </a:xfrm>
          <a:prstGeom prst="rect">
            <a:avLst/>
          </a:prstGeom>
        </p:spPr>
        <p:txBody>
          <a:bodyPr>
            <a:spAutoFit/>
          </a:bodyPr>
          <a:lstStyle/>
          <a:p>
            <a:pPr>
              <a:defRPr/>
            </a:pPr>
            <a:r>
              <a:rPr lang="fr-FR" sz="1600" b="1" dirty="0">
                <a:solidFill>
                  <a:schemeClr val="accent6">
                    <a:lumMod val="75000"/>
                  </a:schemeClr>
                </a:solidFill>
              </a:rPr>
              <a:t>Etat (état fédéral et Länder)</a:t>
            </a:r>
            <a:r>
              <a:rPr lang="en-GB" sz="1600" b="1" dirty="0">
                <a:solidFill>
                  <a:schemeClr val="accent6">
                    <a:lumMod val="75000"/>
                  </a:schemeClr>
                </a:solidFill>
              </a:rPr>
              <a:t> </a:t>
            </a:r>
          </a:p>
        </p:txBody>
      </p:sp>
      <p:sp>
        <p:nvSpPr>
          <p:cNvPr id="239" name="Rectangle 238"/>
          <p:cNvSpPr/>
          <p:nvPr/>
        </p:nvSpPr>
        <p:spPr>
          <a:xfrm>
            <a:off x="2819400" y="3552825"/>
            <a:ext cx="1111250" cy="307975"/>
          </a:xfrm>
          <a:prstGeom prst="rect">
            <a:avLst/>
          </a:prstGeom>
          <a:noFill/>
        </p:spPr>
        <p:txBody>
          <a:bodyPr>
            <a:spAutoFit/>
          </a:bodyPr>
          <a:lstStyle/>
          <a:p>
            <a:pPr>
              <a:defRPr/>
            </a:pPr>
            <a:r>
              <a:rPr lang="en-GB" sz="1400" b="1" dirty="0" err="1">
                <a:solidFill>
                  <a:schemeClr val="accent6">
                    <a:lumMod val="75000"/>
                  </a:schemeClr>
                </a:solidFill>
              </a:rPr>
              <a:t>Employeur</a:t>
            </a:r>
            <a:endParaRPr lang="en-GB" sz="1400" b="1" dirty="0">
              <a:solidFill>
                <a:schemeClr val="accent6">
                  <a:lumMod val="75000"/>
                </a:schemeClr>
              </a:solidFill>
            </a:endParaRPr>
          </a:p>
        </p:txBody>
      </p:sp>
      <p:sp>
        <p:nvSpPr>
          <p:cNvPr id="240" name="Rectangle 239"/>
          <p:cNvSpPr/>
          <p:nvPr/>
        </p:nvSpPr>
        <p:spPr>
          <a:xfrm>
            <a:off x="5057775" y="3552825"/>
            <a:ext cx="962025" cy="307975"/>
          </a:xfrm>
          <a:prstGeom prst="rect">
            <a:avLst/>
          </a:prstGeom>
          <a:noFill/>
        </p:spPr>
        <p:txBody>
          <a:bodyPr>
            <a:spAutoFit/>
          </a:bodyPr>
          <a:lstStyle/>
          <a:p>
            <a:pPr>
              <a:defRPr/>
            </a:pPr>
            <a:r>
              <a:rPr lang="de-DE" sz="1400" b="1" dirty="0" err="1">
                <a:solidFill>
                  <a:schemeClr val="accent6">
                    <a:lumMod val="75000"/>
                  </a:schemeClr>
                </a:solidFill>
              </a:rPr>
              <a:t>Apprentí</a:t>
            </a:r>
            <a:endParaRPr lang="de-DE" sz="1600" b="1" dirty="0">
              <a:solidFill>
                <a:schemeClr val="accent6">
                  <a:lumMod val="75000"/>
                </a:schemeClr>
              </a:solidFill>
            </a:endParaRPr>
          </a:p>
        </p:txBody>
      </p:sp>
      <p:sp>
        <p:nvSpPr>
          <p:cNvPr id="241" name="Rectangle 240"/>
          <p:cNvSpPr/>
          <p:nvPr/>
        </p:nvSpPr>
        <p:spPr>
          <a:xfrm>
            <a:off x="1584325" y="2390775"/>
            <a:ext cx="1262063" cy="339725"/>
          </a:xfrm>
          <a:prstGeom prst="rect">
            <a:avLst/>
          </a:prstGeom>
        </p:spPr>
        <p:txBody>
          <a:bodyPr>
            <a:spAutoFit/>
          </a:bodyPr>
          <a:lstStyle/>
          <a:p>
            <a:pPr>
              <a:defRPr/>
            </a:pPr>
            <a:r>
              <a:rPr lang="de-DE" sz="1600" b="1" dirty="0" err="1">
                <a:solidFill>
                  <a:schemeClr val="accent6">
                    <a:lumMod val="75000"/>
                  </a:schemeClr>
                </a:solidFill>
                <a:cs typeface="Times New Roman" panose="02020603050405020304" pitchFamily="18" charset="0"/>
              </a:rPr>
              <a:t>Entreprise</a:t>
            </a:r>
            <a:endParaRPr lang="de-DE" sz="1600" b="1" dirty="0">
              <a:solidFill>
                <a:schemeClr val="accent6">
                  <a:lumMod val="75000"/>
                </a:schemeClr>
              </a:solidFill>
              <a:cs typeface="Times New Roman" panose="02020603050405020304" pitchFamily="18" charset="0"/>
            </a:endParaRPr>
          </a:p>
        </p:txBody>
      </p:sp>
      <p:grpSp>
        <p:nvGrpSpPr>
          <p:cNvPr id="7" name="Gruppieren 6"/>
          <p:cNvGrpSpPr>
            <a:grpSpLocks/>
          </p:cNvGrpSpPr>
          <p:nvPr/>
        </p:nvGrpSpPr>
        <p:grpSpPr bwMode="auto">
          <a:xfrm>
            <a:off x="3200400" y="5160963"/>
            <a:ext cx="2132013" cy="347662"/>
            <a:chOff x="3199784" y="5160561"/>
            <a:chExt cx="2132640" cy="347760"/>
          </a:xfrm>
        </p:grpSpPr>
        <mc:AlternateContent xmlns:mc="http://schemas.openxmlformats.org/markup-compatibility/2006" xmlns:p14="http://schemas.microsoft.com/office/powerpoint/2010/main">
          <mc:Choice Requires="p14">
            <p:contentPart p14:bwMode="auto" r:id="rId4">
              <p14:nvContentPartPr>
                <p14:cNvPr id="266" name="Ink 265"/>
                <p14:cNvContentPartPr/>
                <p14:nvPr/>
              </p14:nvContentPartPr>
              <p14:xfrm>
                <a:off x="3415064" y="5269641"/>
                <a:ext cx="1636200" cy="102240"/>
              </p14:xfrm>
            </p:contentPart>
          </mc:Choice>
          <mc:Fallback xmlns="">
            <p:pic>
              <p:nvPicPr>
                <p:cNvPr id="266" name="Ink 265"/>
                <p:cNvPicPr/>
                <p:nvPr/>
              </p:nvPicPr>
              <p:blipFill>
                <a:blip r:embed="rId5"/>
                <a:stretch>
                  <a:fillRect/>
                </a:stretch>
              </p:blipFill>
              <p:spPr>
                <a:xfrm>
                  <a:off x="3397060" y="5238321"/>
                  <a:ext cx="1661045"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9" name="Ink 268"/>
                <p14:cNvContentPartPr/>
                <p14:nvPr/>
              </p14:nvContentPartPr>
              <p14:xfrm>
                <a:off x="4982144" y="5265321"/>
                <a:ext cx="350280" cy="229320"/>
              </p14:xfrm>
            </p:contentPart>
          </mc:Choice>
          <mc:Fallback xmlns="">
            <p:pic>
              <p:nvPicPr>
                <p:cNvPr id="269" name="Ink 268"/>
                <p:cNvPicPr/>
                <p:nvPr/>
              </p:nvPicPr>
              <p:blipFill>
                <a:blip r:embed="rId7"/>
                <a:stretch>
                  <a:fillRect/>
                </a:stretch>
              </p:blipFill>
              <p:spPr>
                <a:xfrm>
                  <a:off x="4974944" y="5252721"/>
                  <a:ext cx="3891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0" name="Ink 269"/>
                <p14:cNvContentPartPr/>
                <p14:nvPr/>
              </p14:nvContentPartPr>
              <p14:xfrm>
                <a:off x="3199784" y="5160561"/>
                <a:ext cx="376920" cy="347760"/>
              </p14:xfrm>
            </p:contentPart>
          </mc:Choice>
          <mc:Fallback xmlns="">
            <p:pic>
              <p:nvPicPr>
                <p:cNvPr id="270" name="Ink 269"/>
                <p:cNvPicPr/>
                <p:nvPr/>
              </p:nvPicPr>
              <p:blipFill>
                <a:blip r:embed="rId9"/>
                <a:stretch>
                  <a:fillRect/>
                </a:stretch>
              </p:blipFill>
              <p:spPr>
                <a:xfrm>
                  <a:off x="3168104" y="5148321"/>
                  <a:ext cx="416880" cy="390960"/>
                </a:xfrm>
                <a:prstGeom prst="rect">
                  <a:avLst/>
                </a:prstGeom>
              </p:spPr>
            </p:pic>
          </mc:Fallback>
        </mc:AlternateContent>
      </p:grpSp>
      <p:grpSp>
        <p:nvGrpSpPr>
          <p:cNvPr id="6" name="Gruppieren 5"/>
          <p:cNvGrpSpPr>
            <a:grpSpLocks/>
          </p:cNvGrpSpPr>
          <p:nvPr/>
        </p:nvGrpSpPr>
        <p:grpSpPr bwMode="auto">
          <a:xfrm>
            <a:off x="3509963" y="3017838"/>
            <a:ext cx="1624012" cy="342900"/>
            <a:chOff x="3241909" y="2756051"/>
            <a:chExt cx="1624680" cy="342720"/>
          </a:xfrm>
        </p:grpSpPr>
        <mc:AlternateContent xmlns:mc="http://schemas.openxmlformats.org/markup-compatibility/2006" xmlns:p14="http://schemas.microsoft.com/office/powerpoint/2010/main">
          <mc:Choice Requires="p14">
            <p:contentPart p14:bwMode="auto" r:id="rId10">
              <p14:nvContentPartPr>
                <p14:cNvPr id="29" name="Ink 28"/>
                <p14:cNvContentPartPr/>
                <p14:nvPr/>
              </p14:nvContentPartPr>
              <p14:xfrm>
                <a:off x="3411469" y="2812931"/>
                <a:ext cx="1379160" cy="74160"/>
              </p14:xfrm>
            </p:contentPart>
          </mc:Choice>
          <mc:Fallback xmlns="">
            <p:pic>
              <p:nvPicPr>
                <p:cNvPr id="29" name="Ink 28"/>
                <p:cNvPicPr/>
                <p:nvPr/>
              </p:nvPicPr>
              <p:blipFill>
                <a:blip r:embed="rId11"/>
                <a:stretch>
                  <a:fillRect/>
                </a:stretch>
              </p:blipFill>
              <p:spPr>
                <a:xfrm>
                  <a:off x="3383374" y="2803211"/>
                  <a:ext cx="14169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p14:cNvContentPartPr/>
                <p14:nvPr/>
              </p14:nvContentPartPr>
              <p14:xfrm>
                <a:off x="4659589" y="2756051"/>
                <a:ext cx="207000" cy="337320"/>
              </p14:xfrm>
            </p:contentPart>
          </mc:Choice>
          <mc:Fallback xmlns="">
            <p:pic>
              <p:nvPicPr>
                <p:cNvPr id="30" name="Ink 29"/>
                <p:cNvPicPr/>
                <p:nvPr/>
              </p:nvPicPr>
              <p:blipFill>
                <a:blip r:embed="rId13"/>
                <a:stretch>
                  <a:fillRect/>
                </a:stretch>
              </p:blipFill>
              <p:spPr>
                <a:xfrm>
                  <a:off x="4638349" y="2741651"/>
                  <a:ext cx="2599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6" name="Ink 235"/>
                <p14:cNvContentPartPr/>
                <p14:nvPr/>
              </p14:nvContentPartPr>
              <p14:xfrm>
                <a:off x="3241909" y="2778371"/>
                <a:ext cx="339840" cy="320400"/>
              </p14:xfrm>
            </p:contentPart>
          </mc:Choice>
          <mc:Fallback xmlns="">
            <p:pic>
              <p:nvPicPr>
                <p:cNvPr id="236" name="Ink 235"/>
                <p:cNvPicPr/>
                <p:nvPr/>
              </p:nvPicPr>
              <p:blipFill>
                <a:blip r:embed="rId15"/>
                <a:stretch>
                  <a:fillRect/>
                </a:stretch>
              </p:blipFill>
              <p:spPr>
                <a:xfrm>
                  <a:off x="3210229" y="2757851"/>
                  <a:ext cx="391320" cy="36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49" name="Ink 248"/>
              <p14:cNvContentPartPr/>
              <p14:nvPr/>
            </p14:nvContentPartPr>
            <p14:xfrm>
              <a:off x="7156043" y="3915725"/>
              <a:ext cx="398520" cy="703440"/>
            </p14:xfrm>
          </p:contentPart>
        </mc:Choice>
        <mc:Fallback xmlns="">
          <p:pic>
            <p:nvPicPr>
              <p:cNvPr id="249" name="Ink 248"/>
              <p:cNvPicPr/>
              <p:nvPr/>
            </p:nvPicPr>
            <p:blipFill>
              <a:blip r:embed="rId17"/>
              <a:stretch>
                <a:fillRect/>
              </a:stretch>
            </p:blipFill>
            <p:spPr>
              <a:xfrm>
                <a:off x="7129403" y="3887645"/>
                <a:ext cx="43452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6" name="Ink 1045"/>
              <p14:cNvContentPartPr/>
              <p14:nvPr/>
            </p14:nvContentPartPr>
            <p14:xfrm>
              <a:off x="12333973" y="3563795"/>
              <a:ext cx="78823" cy="36720"/>
            </p14:xfrm>
          </p:contentPart>
        </mc:Choice>
        <mc:Fallback xmlns="">
          <p:pic>
            <p:nvPicPr>
              <p:cNvPr id="1046" name="Ink 1045"/>
              <p:cNvPicPr/>
              <p:nvPr/>
            </p:nvPicPr>
            <p:blipFill>
              <a:blip r:embed="rId19"/>
              <a:stretch>
                <a:fillRect/>
              </a:stretch>
            </p:blipFill>
            <p:spPr>
              <a:xfrm>
                <a:off x="12332533" y="3562355"/>
                <a:ext cx="81702" cy="39600"/>
              </a:xfrm>
              <a:prstGeom prst="rect">
                <a:avLst/>
              </a:prstGeom>
            </p:spPr>
          </p:pic>
        </mc:Fallback>
      </mc:AlternateContent>
      <p:sp>
        <p:nvSpPr>
          <p:cNvPr id="106" name="Rectangle 240"/>
          <p:cNvSpPr/>
          <p:nvPr/>
        </p:nvSpPr>
        <p:spPr>
          <a:xfrm>
            <a:off x="3375025" y="1973263"/>
            <a:ext cx="2713038" cy="368300"/>
          </a:xfrm>
          <a:prstGeom prst="rect">
            <a:avLst/>
          </a:prstGeom>
        </p:spPr>
        <p:txBody>
          <a:bodyPr>
            <a:spAutoFit/>
          </a:bodyPr>
          <a:lstStyle/>
          <a:p>
            <a:pPr>
              <a:defRPr/>
            </a:pPr>
            <a:r>
              <a:rPr lang="de-DE" b="1" dirty="0" err="1">
                <a:solidFill>
                  <a:schemeClr val="accent1">
                    <a:lumMod val="50000"/>
                  </a:schemeClr>
                </a:solidFill>
              </a:rPr>
              <a:t>Métier</a:t>
            </a:r>
            <a:r>
              <a:rPr lang="de-DE" b="1" dirty="0">
                <a:solidFill>
                  <a:schemeClr val="accent1">
                    <a:lumMod val="50000"/>
                  </a:schemeClr>
                </a:solidFill>
              </a:rPr>
              <a:t> ("Beruf") </a:t>
            </a:r>
          </a:p>
        </p:txBody>
      </p:sp>
      <p:sp>
        <p:nvSpPr>
          <p:cNvPr id="5" name="TextBox 4"/>
          <p:cNvSpPr txBox="1"/>
          <p:nvPr/>
        </p:nvSpPr>
        <p:spPr>
          <a:xfrm>
            <a:off x="654050" y="1447800"/>
            <a:ext cx="2411413" cy="400050"/>
          </a:xfrm>
          <a:prstGeom prst="rect">
            <a:avLst/>
          </a:prstGeom>
          <a:noFill/>
        </p:spPr>
        <p:txBody>
          <a:bodyPr>
            <a:spAutoFit/>
          </a:bodyPr>
          <a:lstStyle/>
          <a:p>
            <a:pPr>
              <a:defRPr/>
            </a:pPr>
            <a:r>
              <a:rPr lang="de-DE" sz="2000" b="1" dirty="0">
                <a:solidFill>
                  <a:schemeClr val="tx1">
                    <a:lumMod val="65000"/>
                    <a:lumOff val="35000"/>
                  </a:schemeClr>
                </a:solidFill>
              </a:rPr>
              <a:t>Monde du </a:t>
            </a:r>
            <a:r>
              <a:rPr lang="de-DE" sz="2000" b="1" dirty="0" err="1">
                <a:solidFill>
                  <a:schemeClr val="tx1">
                    <a:lumMod val="65000"/>
                    <a:lumOff val="35000"/>
                  </a:schemeClr>
                </a:solidFill>
              </a:rPr>
              <a:t>travail</a:t>
            </a:r>
            <a:endParaRPr lang="de-DE" sz="2000" b="1" dirty="0">
              <a:solidFill>
                <a:schemeClr val="tx1">
                  <a:lumMod val="65000"/>
                  <a:lumOff val="35000"/>
                </a:schemeClr>
              </a:solidFill>
            </a:endParaRPr>
          </a:p>
        </p:txBody>
      </p:sp>
      <p:sp>
        <p:nvSpPr>
          <p:cNvPr id="108" name="TextBox 107"/>
          <p:cNvSpPr txBox="1"/>
          <p:nvPr/>
        </p:nvSpPr>
        <p:spPr>
          <a:xfrm>
            <a:off x="6403975" y="1265238"/>
            <a:ext cx="2411413" cy="708025"/>
          </a:xfrm>
          <a:prstGeom prst="rect">
            <a:avLst/>
          </a:prstGeom>
          <a:noFill/>
        </p:spPr>
        <p:txBody>
          <a:bodyPr>
            <a:spAutoFit/>
          </a:bodyPr>
          <a:lstStyle/>
          <a:p>
            <a:pPr>
              <a:defRPr/>
            </a:pPr>
            <a:r>
              <a:rPr lang="de-DE" sz="2000" b="1" dirty="0" err="1">
                <a:solidFill>
                  <a:schemeClr val="tx1">
                    <a:lumMod val="65000"/>
                    <a:lumOff val="35000"/>
                  </a:schemeClr>
                </a:solidFill>
              </a:rPr>
              <a:t>Enseignement</a:t>
            </a:r>
            <a:r>
              <a:rPr lang="de-DE" sz="2000" b="1" dirty="0">
                <a:solidFill>
                  <a:schemeClr val="tx1">
                    <a:lumMod val="65000"/>
                    <a:lumOff val="35000"/>
                  </a:schemeClr>
                </a:solidFill>
              </a:rPr>
              <a:t> et </a:t>
            </a:r>
            <a:r>
              <a:rPr lang="de-DE" sz="2000" b="1" dirty="0" err="1">
                <a:solidFill>
                  <a:schemeClr val="tx1">
                    <a:lumMod val="65000"/>
                    <a:lumOff val="35000"/>
                  </a:schemeClr>
                </a:solidFill>
              </a:rPr>
              <a:t>formation</a:t>
            </a:r>
            <a:endParaRPr lang="de-DE" sz="2000" b="1" dirty="0">
              <a:solidFill>
                <a:schemeClr val="tx1">
                  <a:lumMod val="65000"/>
                  <a:lumOff val="35000"/>
                </a:schemeClr>
              </a:solidFill>
            </a:endParaRPr>
          </a:p>
        </p:txBody>
      </p:sp>
      <p:sp>
        <p:nvSpPr>
          <p:cNvPr id="12" name="Down Arrow 11"/>
          <p:cNvSpPr/>
          <p:nvPr/>
        </p:nvSpPr>
        <p:spPr>
          <a:xfrm rot="19832433">
            <a:off x="1347788" y="1903413"/>
            <a:ext cx="492125" cy="293687"/>
          </a:xfrm>
          <a:prstGeom prst="down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1" name="Down Arrow 110"/>
          <p:cNvSpPr/>
          <p:nvPr/>
        </p:nvSpPr>
        <p:spPr>
          <a:xfrm rot="2235970">
            <a:off x="7353300" y="1887538"/>
            <a:ext cx="492125" cy="293687"/>
          </a:xfrm>
          <a:prstGeom prst="downArrow">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0" name="Picture 10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55625" y="5372100"/>
            <a:ext cx="774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38288" y="5383213"/>
            <a:ext cx="652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ieren 2"/>
          <p:cNvGrpSpPr>
            <a:grpSpLocks/>
          </p:cNvGrpSpPr>
          <p:nvPr/>
        </p:nvGrpSpPr>
        <p:grpSpPr bwMode="auto">
          <a:xfrm>
            <a:off x="1608138" y="2757488"/>
            <a:ext cx="1117600" cy="1147762"/>
            <a:chOff x="1251381" y="2565052"/>
            <a:chExt cx="1117894" cy="1147061"/>
          </a:xfrm>
        </p:grpSpPr>
        <p:sp>
          <p:nvSpPr>
            <p:cNvPr id="48" name="Oval 46"/>
            <p:cNvSpPr/>
            <p:nvPr/>
          </p:nvSpPr>
          <p:spPr>
            <a:xfrm rot="2700000">
              <a:off x="1236797" y="2579635"/>
              <a:ext cx="1147061" cy="1117894"/>
            </a:xfrm>
            <a:prstGeom prst="pie">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de-DE"/>
            </a:p>
          </p:txBody>
        </p:sp>
        <p:pic>
          <p:nvPicPr>
            <p:cNvPr id="4130" name="Picture 4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flipH="1">
              <a:off x="1311945" y="2916364"/>
              <a:ext cx="280010" cy="6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5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94420" y="2749896"/>
              <a:ext cx="277966" cy="28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ieren 3"/>
          <p:cNvGrpSpPr>
            <a:grpSpLocks/>
          </p:cNvGrpSpPr>
          <p:nvPr/>
        </p:nvGrpSpPr>
        <p:grpSpPr bwMode="auto">
          <a:xfrm>
            <a:off x="5670550" y="2530475"/>
            <a:ext cx="1644650" cy="1582738"/>
            <a:chOff x="5625206" y="2487183"/>
            <a:chExt cx="1644412" cy="1582812"/>
          </a:xfrm>
        </p:grpSpPr>
        <p:sp>
          <p:nvSpPr>
            <p:cNvPr id="49" name="Ellipse 58"/>
            <p:cNvSpPr/>
            <p:nvPr/>
          </p:nvSpPr>
          <p:spPr>
            <a:xfrm rot="8115584">
              <a:off x="5625206" y="2487183"/>
              <a:ext cx="1615841" cy="1582812"/>
            </a:xfrm>
            <a:prstGeom prst="pie">
              <a:avLst>
                <a:gd name="adj1" fmla="val 10792305"/>
                <a:gd name="adj2" fmla="val 16199999"/>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de-DE"/>
            </a:p>
          </p:txBody>
        </p:sp>
        <p:pic>
          <p:nvPicPr>
            <p:cNvPr id="4128" name="Picture 5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666909" y="2881303"/>
              <a:ext cx="602709" cy="8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2" name="Picture 5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002088" y="3457575"/>
            <a:ext cx="9302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854964" y="4990917"/>
            <a:ext cx="5953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27">
            <p14:nvContentPartPr>
              <p14:cNvPr id="43" name="Ink 248"/>
              <p14:cNvContentPartPr/>
              <p14:nvPr/>
            </p14:nvContentPartPr>
            <p14:xfrm flipH="1">
              <a:off x="1196096" y="3915725"/>
              <a:ext cx="398520" cy="703440"/>
            </p14:xfrm>
          </p:contentPart>
        </mc:Choice>
        <mc:Fallback xmlns="">
          <p:pic>
            <p:nvPicPr>
              <p:cNvPr id="43" name="Ink 248"/>
              <p:cNvPicPr/>
              <p:nvPr/>
            </p:nvPicPr>
            <p:blipFill>
              <a:blip r:embed="rId17"/>
              <a:stretch>
                <a:fillRect/>
              </a:stretch>
            </p:blipFill>
            <p:spPr>
              <a:xfrm flipH="1">
                <a:off x="1186736" y="3887645"/>
                <a:ext cx="434520" cy="763200"/>
              </a:xfrm>
              <a:prstGeom prst="rect">
                <a:avLst/>
              </a:prstGeom>
            </p:spPr>
          </p:pic>
        </mc:Fallback>
      </mc:AlternateContent>
      <p:graphicFrame>
        <p:nvGraphicFramePr>
          <p:cNvPr id="4125" name="Objekt 7"/>
          <p:cNvGraphicFramePr>
            <a:graphicFrameLocks noChangeAspect="1"/>
          </p:cNvGraphicFramePr>
          <p:nvPr/>
        </p:nvGraphicFramePr>
        <p:xfrm>
          <a:off x="150813" y="404813"/>
          <a:ext cx="841375" cy="647700"/>
        </p:xfrm>
        <a:graphic>
          <a:graphicData uri="http://schemas.openxmlformats.org/presentationml/2006/ole">
            <mc:AlternateContent xmlns:mc="http://schemas.openxmlformats.org/markup-compatibility/2006">
              <mc:Choice xmlns:v="urn:schemas-microsoft-com:vml" Requires="v">
                <p:oleObj spid="_x0000_s5132" name="Photo Editor-Foto" r:id="rId28" imgW="2704762" imgH="2085714" progId="MSPhotoEd.3">
                  <p:embed/>
                </p:oleObj>
              </mc:Choice>
              <mc:Fallback>
                <p:oleObj name="Photo Editor-Foto" r:id="rId28" imgW="2704762" imgH="2085714" progId="MSPhotoEd.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0813" y="404813"/>
                        <a:ext cx="841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26" name="Grafik 4" descr="http://baintern.web.dst.baintern.de/cd/ba-logos_neu/dienststellen/601-RD-Baden-Wuerttemberg/631-AA-Karlsruhe/63101.WM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027988" y="790575"/>
            <a:ext cx="11160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06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p:bldP spid="209" grpId="0"/>
      <p:bldP spid="231" grpId="0"/>
      <p:bldP spid="232" grpId="0"/>
      <p:bldP spid="238" grpId="0"/>
      <p:bldP spid="239" grpId="0"/>
      <p:bldP spid="240" grpId="0"/>
      <p:bldP spid="241" grpId="0"/>
      <p:bldP spid="106" grpId="0"/>
      <p:bldP spid="5" grpId="0"/>
      <p:bldP spid="108" grpId="0"/>
      <p:bldP spid="12" grpId="0" animBg="1"/>
      <p:bldP spid="1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Grafik 4"/>
          <p:cNvPicPr/>
          <p:nvPr/>
        </p:nvPicPr>
        <p:blipFill>
          <a:blip r:embed="rId3"/>
          <a:stretch/>
        </p:blipFill>
        <p:spPr>
          <a:xfrm>
            <a:off x="7380360" y="824040"/>
            <a:ext cx="1618200" cy="371880"/>
          </a:xfrm>
          <a:prstGeom prst="rect">
            <a:avLst/>
          </a:prstGeom>
          <a:ln>
            <a:noFill/>
          </a:ln>
        </p:spPr>
      </p:pic>
      <p:sp>
        <p:nvSpPr>
          <p:cNvPr id="301" name="CustomShape 1"/>
          <p:cNvSpPr/>
          <p:nvPr/>
        </p:nvSpPr>
        <p:spPr>
          <a:xfrm>
            <a:off x="324360" y="408678"/>
            <a:ext cx="8434800" cy="615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dirty="0"/>
          </a:p>
          <a:p>
            <a:pPr>
              <a:lnSpc>
                <a:spcPct val="100000"/>
              </a:lnSpc>
            </a:pPr>
            <a:endParaRPr dirty="0"/>
          </a:p>
          <a:p>
            <a:pPr algn="ctr">
              <a:lnSpc>
                <a:spcPct val="100000"/>
              </a:lnSpc>
            </a:pPr>
            <a:r>
              <a:rPr lang="de-DE" sz="2200" b="1" u="sng" strike="noStrike" dirty="0">
                <a:solidFill>
                  <a:srgbClr val="000000"/>
                </a:solidFill>
                <a:latin typeface="Arial"/>
                <a:ea typeface="DejaVu Sans"/>
              </a:rPr>
              <a:t>La </a:t>
            </a:r>
            <a:r>
              <a:rPr lang="de-DE" sz="2200" b="1" u="sng" strike="noStrike" dirty="0" err="1">
                <a:solidFill>
                  <a:srgbClr val="000000"/>
                </a:solidFill>
                <a:latin typeface="Arial"/>
                <a:ea typeface="DejaVu Sans"/>
              </a:rPr>
              <a:t>formation</a:t>
            </a:r>
            <a:r>
              <a:rPr lang="de-DE" sz="2200" b="1" u="sng" strike="noStrike" dirty="0">
                <a:solidFill>
                  <a:srgbClr val="000000"/>
                </a:solidFill>
                <a:latin typeface="Arial"/>
                <a:ea typeface="DejaVu Sans"/>
              </a:rPr>
              <a:t> en </a:t>
            </a:r>
            <a:r>
              <a:rPr lang="de-DE" sz="2200" b="1" u="sng" strike="noStrike" dirty="0" err="1">
                <a:solidFill>
                  <a:srgbClr val="000000"/>
                </a:solidFill>
                <a:latin typeface="Arial"/>
                <a:ea typeface="DejaVu Sans"/>
              </a:rPr>
              <a:t>alternance</a:t>
            </a:r>
            <a:r>
              <a:rPr lang="de-DE" sz="2200" b="1" u="sng" strike="noStrike" dirty="0">
                <a:solidFill>
                  <a:srgbClr val="000000"/>
                </a:solidFill>
                <a:latin typeface="Arial"/>
                <a:ea typeface="DejaVu Sans"/>
              </a:rPr>
              <a:t> </a:t>
            </a:r>
            <a:r>
              <a:rPr lang="de-DE" sz="2200" b="1" u="sng" strike="noStrike" dirty="0" err="1">
                <a:solidFill>
                  <a:srgbClr val="000000"/>
                </a:solidFill>
                <a:latin typeface="Arial"/>
                <a:ea typeface="DejaVu Sans"/>
              </a:rPr>
              <a:t>transfrontalière</a:t>
            </a:r>
            <a:r>
              <a:rPr lang="de-DE" sz="2200" b="1" u="sng" strike="noStrike" dirty="0">
                <a:solidFill>
                  <a:srgbClr val="000000"/>
                </a:solidFill>
                <a:latin typeface="Arial"/>
                <a:ea typeface="DejaVu Sans"/>
              </a:rPr>
              <a:t> : </a:t>
            </a:r>
            <a:endParaRPr dirty="0"/>
          </a:p>
          <a:p>
            <a:pPr>
              <a:lnSpc>
                <a:spcPct val="100000"/>
              </a:lnSpc>
            </a:pPr>
            <a:endParaRPr dirty="0"/>
          </a:p>
          <a:p>
            <a:pPr>
              <a:lnSpc>
                <a:spcPct val="100000"/>
              </a:lnSpc>
              <a:buFont typeface="Arial"/>
              <a:buChar char="•"/>
            </a:pPr>
            <a:r>
              <a:rPr lang="de-DE" b="1" strike="noStrike" dirty="0">
                <a:solidFill>
                  <a:srgbClr val="000000"/>
                </a:solidFill>
                <a:latin typeface="Arial"/>
                <a:ea typeface="DejaVu Sans"/>
              </a:rPr>
              <a:t>La </a:t>
            </a:r>
            <a:r>
              <a:rPr lang="de-DE" b="1" strike="noStrike" dirty="0" err="1">
                <a:solidFill>
                  <a:srgbClr val="000000"/>
                </a:solidFill>
                <a:latin typeface="Arial"/>
                <a:ea typeface="DejaVu Sans"/>
              </a:rPr>
              <a:t>formation</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dans</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l'entreprise</a:t>
            </a:r>
            <a:r>
              <a:rPr lang="de-DE" b="1" strike="noStrike" dirty="0">
                <a:solidFill>
                  <a:srgbClr val="000000"/>
                </a:solidFill>
                <a:latin typeface="Arial"/>
                <a:ea typeface="DejaVu Sans"/>
              </a:rPr>
              <a:t> </a:t>
            </a:r>
            <a:r>
              <a:rPr lang="de-DE" b="1" strike="noStrike" dirty="0" smtClean="0">
                <a:solidFill>
                  <a:srgbClr val="000000"/>
                </a:solidFill>
                <a:latin typeface="Arial"/>
                <a:ea typeface="DejaVu Sans"/>
              </a:rPr>
              <a:t>du </a:t>
            </a:r>
            <a:r>
              <a:rPr lang="de-DE" b="1" strike="noStrike" dirty="0" err="1">
                <a:solidFill>
                  <a:srgbClr val="000000"/>
                </a:solidFill>
                <a:latin typeface="Arial"/>
                <a:ea typeface="DejaVu Sans"/>
              </a:rPr>
              <a:t>coté</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allemand</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avec</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un</a:t>
            </a:r>
            <a:r>
              <a:rPr lang="de-DE" b="1" strike="noStrike" dirty="0">
                <a:solidFill>
                  <a:srgbClr val="000000"/>
                </a:solidFill>
                <a:latin typeface="Arial"/>
                <a:ea typeface="DejaVu Sans"/>
              </a:rPr>
              <a:t> </a:t>
            </a:r>
            <a:r>
              <a:rPr lang="de-DE" b="1" strike="noStrike" dirty="0" err="1" smtClean="0">
                <a:solidFill>
                  <a:srgbClr val="000000"/>
                </a:solidFill>
                <a:latin typeface="Arial"/>
                <a:ea typeface="DejaVu Sans"/>
              </a:rPr>
              <a:t>contrat</a:t>
            </a:r>
            <a:endParaRPr lang="de-DE" b="1" strike="noStrike" dirty="0" smtClean="0">
              <a:solidFill>
                <a:srgbClr val="000000"/>
              </a:solidFill>
              <a:latin typeface="Arial"/>
              <a:ea typeface="DejaVu Sans"/>
            </a:endParaRPr>
          </a:p>
          <a:p>
            <a:pPr>
              <a:lnSpc>
                <a:spcPct val="100000"/>
              </a:lnSpc>
            </a:pPr>
            <a:r>
              <a:rPr lang="de-DE" b="1" dirty="0">
                <a:solidFill>
                  <a:srgbClr val="000000"/>
                </a:solidFill>
                <a:latin typeface="Arial"/>
                <a:ea typeface="DejaVu Sans"/>
              </a:rPr>
              <a:t> </a:t>
            </a:r>
            <a:r>
              <a:rPr lang="de-DE" b="1" strike="noStrike" dirty="0" smtClean="0">
                <a:solidFill>
                  <a:srgbClr val="000000"/>
                </a:solidFill>
                <a:latin typeface="Arial"/>
                <a:ea typeface="DejaVu Sans"/>
              </a:rPr>
              <a:t> </a:t>
            </a:r>
            <a:r>
              <a:rPr lang="de-DE" b="1" strike="noStrike" dirty="0" err="1">
                <a:solidFill>
                  <a:srgbClr val="000000"/>
                </a:solidFill>
                <a:latin typeface="Arial"/>
                <a:ea typeface="DejaVu Sans"/>
              </a:rPr>
              <a:t>d'apprentissage</a:t>
            </a:r>
            <a:r>
              <a:rPr lang="de-DE" b="1" strike="noStrike" dirty="0">
                <a:solidFill>
                  <a:srgbClr val="000000"/>
                </a:solidFill>
                <a:latin typeface="Arial"/>
                <a:ea typeface="DejaVu Sans"/>
              </a:rPr>
              <a:t> </a:t>
            </a:r>
            <a:r>
              <a:rPr lang="de-DE" b="1" strike="noStrike" dirty="0" err="1" smtClean="0">
                <a:solidFill>
                  <a:srgbClr val="000000"/>
                </a:solidFill>
                <a:latin typeface="Arial"/>
                <a:ea typeface="DejaVu Sans"/>
              </a:rPr>
              <a:t>allemand</a:t>
            </a:r>
            <a:r>
              <a:rPr lang="de-DE" b="1" strike="noStrike" dirty="0" smtClean="0">
                <a:solidFill>
                  <a:srgbClr val="000000"/>
                </a:solidFill>
                <a:latin typeface="Arial"/>
                <a:ea typeface="DejaVu Sans"/>
              </a:rPr>
              <a:t> (et </a:t>
            </a:r>
            <a:r>
              <a:rPr lang="de-DE" b="1" strike="noStrike" dirty="0" err="1" smtClean="0">
                <a:solidFill>
                  <a:srgbClr val="000000"/>
                </a:solidFill>
                <a:latin typeface="Arial"/>
                <a:ea typeface="DejaVu Sans"/>
              </a:rPr>
              <a:t>couverture</a:t>
            </a:r>
            <a:r>
              <a:rPr lang="de-DE" b="1" strike="noStrike" dirty="0" smtClean="0">
                <a:solidFill>
                  <a:srgbClr val="000000"/>
                </a:solidFill>
                <a:latin typeface="Arial"/>
                <a:ea typeface="DejaVu Sans"/>
              </a:rPr>
              <a:t> </a:t>
            </a:r>
            <a:r>
              <a:rPr lang="de-DE" b="1" strike="noStrike" dirty="0" err="1" smtClean="0">
                <a:solidFill>
                  <a:srgbClr val="000000"/>
                </a:solidFill>
                <a:latin typeface="Arial"/>
                <a:ea typeface="DejaVu Sans"/>
              </a:rPr>
              <a:t>sociale</a:t>
            </a:r>
            <a:r>
              <a:rPr lang="de-DE" b="1" dirty="0">
                <a:solidFill>
                  <a:srgbClr val="000000"/>
                </a:solidFill>
                <a:latin typeface="Arial"/>
                <a:ea typeface="DejaVu Sans"/>
              </a:rPr>
              <a:t>)</a:t>
            </a:r>
            <a:endParaRPr dirty="0"/>
          </a:p>
          <a:p>
            <a:pPr>
              <a:lnSpc>
                <a:spcPct val="100000"/>
              </a:lnSpc>
            </a:pPr>
            <a:endParaRPr dirty="0"/>
          </a:p>
          <a:p>
            <a:pPr>
              <a:lnSpc>
                <a:spcPct val="100000"/>
              </a:lnSpc>
              <a:buFont typeface="Arial"/>
              <a:buChar char="•"/>
            </a:pPr>
            <a:r>
              <a:rPr lang="de-DE" b="1" strike="noStrike" dirty="0">
                <a:solidFill>
                  <a:srgbClr val="000000"/>
                </a:solidFill>
                <a:latin typeface="Arial"/>
                <a:ea typeface="DejaVu Sans"/>
              </a:rPr>
              <a:t>La </a:t>
            </a:r>
            <a:r>
              <a:rPr lang="de-DE" b="1" strike="noStrike" dirty="0" err="1">
                <a:solidFill>
                  <a:srgbClr val="000000"/>
                </a:solidFill>
                <a:latin typeface="Arial"/>
                <a:ea typeface="DejaVu Sans"/>
              </a:rPr>
              <a:t>théorie</a:t>
            </a:r>
            <a:r>
              <a:rPr lang="de-DE" b="1" strike="noStrike" dirty="0">
                <a:solidFill>
                  <a:srgbClr val="000000"/>
                </a:solidFill>
                <a:latin typeface="Arial"/>
                <a:ea typeface="DejaVu Sans"/>
              </a:rPr>
              <a:t> au CFA </a:t>
            </a:r>
            <a:r>
              <a:rPr lang="de-DE" b="1" strike="noStrike" dirty="0" smtClean="0">
                <a:solidFill>
                  <a:srgbClr val="000000"/>
                </a:solidFill>
                <a:latin typeface="Arial"/>
                <a:ea typeface="DejaVu Sans"/>
              </a:rPr>
              <a:t>du </a:t>
            </a:r>
            <a:r>
              <a:rPr lang="de-DE" b="1" strike="noStrike" dirty="0" err="1">
                <a:solidFill>
                  <a:srgbClr val="000000"/>
                </a:solidFill>
                <a:latin typeface="Arial"/>
                <a:ea typeface="DejaVu Sans"/>
              </a:rPr>
              <a:t>coté</a:t>
            </a:r>
            <a:r>
              <a:rPr lang="de-DE" b="1" strike="noStrike" dirty="0">
                <a:solidFill>
                  <a:srgbClr val="000000"/>
                </a:solidFill>
                <a:latin typeface="Arial"/>
                <a:ea typeface="DejaVu Sans"/>
              </a:rPr>
              <a:t> </a:t>
            </a:r>
            <a:r>
              <a:rPr lang="de-DE" b="1" strike="noStrike" dirty="0" err="1">
                <a:solidFill>
                  <a:srgbClr val="000000"/>
                </a:solidFill>
                <a:latin typeface="Arial"/>
                <a:ea typeface="DejaVu Sans"/>
              </a:rPr>
              <a:t>francais</a:t>
            </a:r>
            <a:endParaRPr dirty="0"/>
          </a:p>
          <a:p>
            <a:pPr>
              <a:lnSpc>
                <a:spcPct val="100000"/>
              </a:lnSpc>
            </a:pPr>
            <a:endParaRPr dirty="0"/>
          </a:p>
          <a:p>
            <a:pPr>
              <a:lnSpc>
                <a:spcPct val="100000"/>
              </a:lnSpc>
              <a:buFont typeface="Arial"/>
              <a:buChar char="•"/>
            </a:pPr>
            <a:r>
              <a:rPr lang="de-DE" b="1" strike="noStrike" dirty="0" smtClean="0">
                <a:solidFill>
                  <a:srgbClr val="000000"/>
                </a:solidFill>
                <a:latin typeface="Arial"/>
                <a:ea typeface="DejaVu Sans"/>
              </a:rPr>
              <a:t>Diplôme </a:t>
            </a:r>
            <a:r>
              <a:rPr lang="de-DE" b="1" strike="noStrike" dirty="0" err="1">
                <a:solidFill>
                  <a:srgbClr val="000000"/>
                </a:solidFill>
                <a:latin typeface="Arial"/>
                <a:ea typeface="DejaVu Sans"/>
              </a:rPr>
              <a:t>francais</a:t>
            </a:r>
            <a:r>
              <a:rPr lang="de-DE" b="1" strike="noStrike" dirty="0">
                <a:solidFill>
                  <a:srgbClr val="000000"/>
                </a:solidFill>
                <a:latin typeface="Arial"/>
                <a:ea typeface="DejaVu Sans"/>
              </a:rPr>
              <a:t> </a:t>
            </a:r>
            <a:endParaRPr dirty="0"/>
          </a:p>
          <a:p>
            <a:pPr>
              <a:lnSpc>
                <a:spcPct val="100000"/>
              </a:lnSpc>
            </a:pPr>
            <a:endParaRPr dirty="0"/>
          </a:p>
          <a:p>
            <a:pPr>
              <a:lnSpc>
                <a:spcPct val="100000"/>
              </a:lnSpc>
              <a:buFont typeface="Arial"/>
              <a:buChar char="•"/>
            </a:pPr>
            <a:r>
              <a:rPr lang="de-DE" b="1" strike="noStrike" dirty="0" err="1">
                <a:solidFill>
                  <a:srgbClr val="000000"/>
                </a:solidFill>
                <a:latin typeface="Arial"/>
                <a:ea typeface="DejaVu Sans"/>
              </a:rPr>
              <a:t>Niveaux</a:t>
            </a:r>
            <a:r>
              <a:rPr lang="de-DE" b="1" strike="noStrike" dirty="0">
                <a:solidFill>
                  <a:srgbClr val="000000"/>
                </a:solidFill>
                <a:latin typeface="Arial"/>
                <a:ea typeface="DejaVu Sans"/>
              </a:rPr>
              <a:t> IV et V (CAP, BEP, </a:t>
            </a:r>
            <a:r>
              <a:rPr lang="de-DE" b="1" strike="noStrike" dirty="0" err="1">
                <a:solidFill>
                  <a:srgbClr val="000000"/>
                </a:solidFill>
                <a:latin typeface="Arial"/>
                <a:ea typeface="DejaVu Sans"/>
              </a:rPr>
              <a:t>Bac</a:t>
            </a:r>
            <a:r>
              <a:rPr lang="de-DE" b="1" strike="noStrike" dirty="0">
                <a:solidFill>
                  <a:srgbClr val="000000"/>
                </a:solidFill>
                <a:latin typeface="Arial"/>
                <a:ea typeface="DejaVu Sans"/>
              </a:rPr>
              <a:t> pro)</a:t>
            </a:r>
            <a:endParaRPr dirty="0"/>
          </a:p>
          <a:p>
            <a:pPr>
              <a:lnSpc>
                <a:spcPct val="100000"/>
              </a:lnSpc>
            </a:pPr>
            <a:endParaRPr dirty="0"/>
          </a:p>
          <a:p>
            <a:pPr>
              <a:lnSpc>
                <a:spcPct val="100000"/>
              </a:lnSpc>
            </a:pPr>
            <a:endParaRPr dirty="0"/>
          </a:p>
          <a:p>
            <a:pPr>
              <a:lnSpc>
                <a:spcPct val="100000"/>
              </a:lnSpc>
              <a:buFont typeface="Arial"/>
              <a:buChar char="•"/>
            </a:pPr>
            <a:r>
              <a:rPr lang="de-DE" sz="2000" b="1" dirty="0" err="1" smtClean="0">
                <a:solidFill>
                  <a:srgbClr val="FF0000"/>
                </a:solidFill>
                <a:latin typeface="Arial"/>
                <a:ea typeface="DejaVu Sans"/>
              </a:rPr>
              <a:t>P</a:t>
            </a:r>
            <a:r>
              <a:rPr lang="de-DE" sz="2000" b="1" strike="noStrike" dirty="0" err="1" smtClean="0">
                <a:solidFill>
                  <a:srgbClr val="FF0000"/>
                </a:solidFill>
                <a:latin typeface="Arial"/>
                <a:ea typeface="DejaVu Sans"/>
              </a:rPr>
              <a:t>ossibilité</a:t>
            </a:r>
            <a:r>
              <a:rPr lang="de-DE" sz="2000" b="1" strike="noStrike" dirty="0" smtClean="0">
                <a:solidFill>
                  <a:srgbClr val="FF0000"/>
                </a:solidFill>
                <a:latin typeface="Arial"/>
                <a:ea typeface="DejaVu Sans"/>
              </a:rPr>
              <a:t> </a:t>
            </a:r>
            <a:r>
              <a:rPr lang="de-DE" sz="2000" b="1" strike="noStrike" dirty="0" err="1" smtClean="0">
                <a:solidFill>
                  <a:srgbClr val="FF0000"/>
                </a:solidFill>
                <a:latin typeface="Arial"/>
                <a:ea typeface="DejaVu Sans"/>
              </a:rPr>
              <a:t>dans</a:t>
            </a:r>
            <a:r>
              <a:rPr lang="de-DE" sz="2000" b="1" strike="noStrike" dirty="0" smtClean="0">
                <a:solidFill>
                  <a:srgbClr val="FF0000"/>
                </a:solidFill>
                <a:latin typeface="Arial"/>
                <a:ea typeface="DejaVu Sans"/>
              </a:rPr>
              <a:t> le sens </a:t>
            </a:r>
            <a:r>
              <a:rPr lang="de-DE" sz="2000" b="1" strike="noStrike" dirty="0" err="1" smtClean="0">
                <a:solidFill>
                  <a:srgbClr val="FF0000"/>
                </a:solidFill>
                <a:latin typeface="Arial"/>
                <a:ea typeface="DejaVu Sans"/>
              </a:rPr>
              <a:t>Allemagne</a:t>
            </a:r>
            <a:r>
              <a:rPr lang="de-DE" sz="2000" b="1" strike="noStrike" dirty="0" smtClean="0">
                <a:solidFill>
                  <a:srgbClr val="FF0000"/>
                </a:solidFill>
                <a:latin typeface="Arial"/>
                <a:ea typeface="DejaVu Sans"/>
              </a:rPr>
              <a:t> </a:t>
            </a:r>
            <a:r>
              <a:rPr lang="de-DE" sz="2000" b="1" strike="noStrike" dirty="0" smtClean="0">
                <a:solidFill>
                  <a:srgbClr val="FF0000"/>
                </a:solidFill>
                <a:latin typeface="Arial"/>
                <a:ea typeface="DejaVu Sans"/>
                <a:sym typeface="Wingdings" panose="05000000000000000000" pitchFamily="2" charset="2"/>
              </a:rPr>
              <a:t></a:t>
            </a:r>
            <a:r>
              <a:rPr lang="de-DE" sz="2000" b="1" strike="noStrike" dirty="0" smtClean="0">
                <a:solidFill>
                  <a:srgbClr val="FF0000"/>
                </a:solidFill>
                <a:latin typeface="Arial"/>
                <a:ea typeface="DejaVu Sans"/>
              </a:rPr>
              <a:t> France</a:t>
            </a:r>
            <a:endParaRPr sz="2000" dirty="0">
              <a:solidFill>
                <a:srgbClr val="FF0000"/>
              </a:solidFill>
            </a:endParaRPr>
          </a:p>
          <a:p>
            <a:pPr>
              <a:lnSpc>
                <a:spcPct val="100000"/>
              </a:lnSpc>
            </a:pPr>
            <a:endParaRPr dirty="0"/>
          </a:p>
        </p:txBody>
      </p:sp>
      <p:pic>
        <p:nvPicPr>
          <p:cNvPr id="302" name="Picture 6"/>
          <p:cNvPicPr/>
          <p:nvPr/>
        </p:nvPicPr>
        <p:blipFill>
          <a:blip r:embed="rId4"/>
          <a:stretch/>
        </p:blipFill>
        <p:spPr>
          <a:xfrm>
            <a:off x="324360" y="621000"/>
            <a:ext cx="790920" cy="610200"/>
          </a:xfrm>
          <a:prstGeom prst="rect">
            <a:avLst/>
          </a:prstGeom>
          <a:ln>
            <a:noFill/>
          </a:ln>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852936"/>
            <a:ext cx="1905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6"/>
          <a:stretch>
            <a:fillRect/>
          </a:stretch>
        </p:blipFill>
        <p:spPr>
          <a:xfrm>
            <a:off x="1403648" y="5013176"/>
            <a:ext cx="6078868" cy="134566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Grafik 4"/>
          <p:cNvPicPr/>
          <p:nvPr/>
        </p:nvPicPr>
        <p:blipFill>
          <a:blip r:embed="rId3"/>
          <a:stretch/>
        </p:blipFill>
        <p:spPr>
          <a:xfrm>
            <a:off x="7380360" y="824040"/>
            <a:ext cx="1618200" cy="371880"/>
          </a:xfrm>
          <a:prstGeom prst="rect">
            <a:avLst/>
          </a:prstGeom>
          <a:ln>
            <a:noFill/>
          </a:ln>
        </p:spPr>
      </p:pic>
      <p:sp>
        <p:nvSpPr>
          <p:cNvPr id="301" name="CustomShape 1"/>
          <p:cNvSpPr/>
          <p:nvPr/>
        </p:nvSpPr>
        <p:spPr>
          <a:xfrm>
            <a:off x="324000" y="907920"/>
            <a:ext cx="8434800" cy="615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dirty="0"/>
          </a:p>
          <a:p>
            <a:pPr>
              <a:lnSpc>
                <a:spcPct val="100000"/>
              </a:lnSpc>
            </a:pPr>
            <a:endParaRPr dirty="0"/>
          </a:p>
          <a:p>
            <a:pPr>
              <a:lnSpc>
                <a:spcPct val="100000"/>
              </a:lnSpc>
            </a:pPr>
            <a:endParaRPr dirty="0"/>
          </a:p>
        </p:txBody>
      </p:sp>
      <p:pic>
        <p:nvPicPr>
          <p:cNvPr id="302" name="Picture 6"/>
          <p:cNvPicPr/>
          <p:nvPr/>
        </p:nvPicPr>
        <p:blipFill>
          <a:blip r:embed="rId4"/>
          <a:stretch/>
        </p:blipFill>
        <p:spPr>
          <a:xfrm>
            <a:off x="324360" y="621000"/>
            <a:ext cx="790920" cy="610200"/>
          </a:xfrm>
          <a:prstGeom prst="rect">
            <a:avLst/>
          </a:prstGeom>
          <a:ln>
            <a:noFill/>
          </a:ln>
        </p:spPr>
      </p:pic>
      <p:pic>
        <p:nvPicPr>
          <p:cNvPr id="2" name="Grafik 1"/>
          <p:cNvPicPr>
            <a:picLocks noChangeAspect="1"/>
          </p:cNvPicPr>
          <p:nvPr/>
        </p:nvPicPr>
        <p:blipFill>
          <a:blip r:embed="rId5"/>
          <a:stretch>
            <a:fillRect/>
          </a:stretch>
        </p:blipFill>
        <p:spPr>
          <a:xfrm>
            <a:off x="332420" y="1412776"/>
            <a:ext cx="8576952" cy="4824536"/>
          </a:xfrm>
          <a:prstGeom prst="rect">
            <a:avLst/>
          </a:prstGeom>
        </p:spPr>
      </p:pic>
    </p:spTree>
    <p:extLst>
      <p:ext uri="{BB962C8B-B14F-4D97-AF65-F5344CB8AC3E}">
        <p14:creationId xmlns:p14="http://schemas.microsoft.com/office/powerpoint/2010/main" val="41295835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1"/>
          <p:cNvPicPr/>
          <p:nvPr/>
        </p:nvPicPr>
        <p:blipFill>
          <a:blip r:embed="rId2"/>
          <a:stretch/>
        </p:blipFill>
        <p:spPr>
          <a:xfrm>
            <a:off x="250920" y="836640"/>
            <a:ext cx="931320" cy="718560"/>
          </a:xfrm>
          <a:prstGeom prst="rect">
            <a:avLst/>
          </a:prstGeom>
          <a:ln>
            <a:noFill/>
          </a:ln>
        </p:spPr>
      </p:pic>
      <p:sp>
        <p:nvSpPr>
          <p:cNvPr id="43" name="CustomShape 1"/>
          <p:cNvSpPr/>
          <p:nvPr/>
        </p:nvSpPr>
        <p:spPr>
          <a:xfrm>
            <a:off x="576360" y="1412776"/>
            <a:ext cx="8344800" cy="46085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200" b="1" dirty="0" err="1" smtClean="0">
                <a:latin typeface="Arial"/>
              </a:rPr>
              <a:t>Conditions</a:t>
            </a:r>
            <a:r>
              <a:rPr lang="de-DE" sz="2200" b="1" dirty="0" smtClean="0">
                <a:latin typeface="Arial"/>
              </a:rPr>
              <a:t> de la </a:t>
            </a:r>
            <a:r>
              <a:rPr lang="de-DE" sz="2200" b="1" dirty="0" err="1" smtClean="0">
                <a:latin typeface="Arial"/>
              </a:rPr>
              <a:t>réussite</a:t>
            </a:r>
            <a:r>
              <a:rPr lang="de-DE" sz="2200" b="1" dirty="0" smtClean="0">
                <a:latin typeface="Arial"/>
              </a:rPr>
              <a:t> de </a:t>
            </a:r>
            <a:r>
              <a:rPr lang="de-DE" sz="2200" b="1" dirty="0" err="1" smtClean="0">
                <a:latin typeface="Arial"/>
              </a:rPr>
              <a:t>l‘apprentissage</a:t>
            </a:r>
            <a:r>
              <a:rPr lang="de-DE" sz="2200" b="1" dirty="0" smtClean="0">
                <a:latin typeface="Arial"/>
              </a:rPr>
              <a:t> transfrontalier:</a:t>
            </a:r>
          </a:p>
          <a:p>
            <a:pPr>
              <a:lnSpc>
                <a:spcPct val="100000"/>
              </a:lnSpc>
            </a:pPr>
            <a:endParaRPr lang="de-DE" dirty="0">
              <a:latin typeface="Arial"/>
            </a:endParaRPr>
          </a:p>
          <a:p>
            <a:pPr marL="285750" indent="-285750">
              <a:lnSpc>
                <a:spcPct val="100000"/>
              </a:lnSpc>
              <a:buFontTx/>
              <a:buChar char="-"/>
            </a:pPr>
            <a:r>
              <a:rPr lang="de-DE" sz="1600" dirty="0" err="1">
                <a:latin typeface="Arial"/>
              </a:rPr>
              <a:t>B</a:t>
            </a:r>
            <a:r>
              <a:rPr lang="de-DE" sz="1600" dirty="0" err="1" smtClean="0">
                <a:latin typeface="Arial"/>
              </a:rPr>
              <a:t>ilinguisme</a:t>
            </a:r>
            <a:r>
              <a:rPr lang="de-DE" sz="1600" dirty="0" smtClean="0">
                <a:latin typeface="Arial"/>
              </a:rPr>
              <a:t> </a:t>
            </a:r>
          </a:p>
          <a:p>
            <a:pPr>
              <a:lnSpc>
                <a:spcPct val="100000"/>
              </a:lnSpc>
            </a:pPr>
            <a:endParaRPr lang="de-DE" sz="1600" dirty="0" smtClean="0">
              <a:latin typeface="Arial"/>
            </a:endParaRPr>
          </a:p>
          <a:p>
            <a:pPr marL="285750" indent="-285750">
              <a:buFontTx/>
              <a:buChar char="-"/>
            </a:pPr>
            <a:r>
              <a:rPr lang="de-DE" sz="1600" dirty="0"/>
              <a:t> </a:t>
            </a:r>
            <a:r>
              <a:rPr lang="de-DE" sz="1600" dirty="0" err="1" smtClean="0"/>
              <a:t>Reconnaissance</a:t>
            </a:r>
            <a:r>
              <a:rPr lang="de-DE" sz="1600" dirty="0" smtClean="0"/>
              <a:t> </a:t>
            </a:r>
            <a:r>
              <a:rPr lang="de-DE" sz="1600" dirty="0"/>
              <a:t>et </a:t>
            </a:r>
            <a:r>
              <a:rPr lang="de-DE" sz="1600" dirty="0" err="1"/>
              <a:t>valorisation</a:t>
            </a:r>
            <a:r>
              <a:rPr lang="de-DE" sz="1600" dirty="0"/>
              <a:t> de </a:t>
            </a:r>
            <a:r>
              <a:rPr lang="de-DE" sz="1600" dirty="0" err="1"/>
              <a:t>l‘apprentissage</a:t>
            </a:r>
            <a:endParaRPr lang="de-DE" sz="1600" dirty="0"/>
          </a:p>
          <a:p>
            <a:pPr marL="285750" indent="-285750">
              <a:lnSpc>
                <a:spcPct val="100000"/>
              </a:lnSpc>
              <a:buFontTx/>
              <a:buChar char="-"/>
            </a:pPr>
            <a:endParaRPr lang="de-DE" sz="1600" dirty="0">
              <a:latin typeface="Arial"/>
            </a:endParaRPr>
          </a:p>
          <a:p>
            <a:pPr marL="285750" indent="-285750">
              <a:lnSpc>
                <a:spcPct val="100000"/>
              </a:lnSpc>
              <a:buFontTx/>
              <a:buChar char="-"/>
            </a:pPr>
            <a:r>
              <a:rPr lang="de-DE" sz="1600" dirty="0" err="1" smtClean="0">
                <a:latin typeface="Arial"/>
              </a:rPr>
              <a:t>Reseau</a:t>
            </a:r>
            <a:r>
              <a:rPr lang="de-DE" sz="1600" dirty="0" smtClean="0">
                <a:latin typeface="Arial"/>
              </a:rPr>
              <a:t> </a:t>
            </a:r>
            <a:r>
              <a:rPr lang="de-DE" sz="1600" dirty="0" err="1" smtClean="0">
                <a:latin typeface="Arial"/>
              </a:rPr>
              <a:t>transport</a:t>
            </a:r>
            <a:r>
              <a:rPr lang="de-DE" sz="1600" dirty="0" smtClean="0">
                <a:latin typeface="Arial"/>
              </a:rPr>
              <a:t> </a:t>
            </a:r>
            <a:r>
              <a:rPr lang="de-DE" sz="1600" dirty="0" err="1" smtClean="0">
                <a:latin typeface="Arial"/>
              </a:rPr>
              <a:t>developpé</a:t>
            </a:r>
            <a:r>
              <a:rPr lang="de-DE" sz="1600" dirty="0" smtClean="0">
                <a:latin typeface="Arial"/>
              </a:rPr>
              <a:t> (</a:t>
            </a:r>
            <a:r>
              <a:rPr lang="de-DE" sz="1600" dirty="0" err="1" smtClean="0">
                <a:latin typeface="Arial"/>
              </a:rPr>
              <a:t>trains</a:t>
            </a:r>
            <a:r>
              <a:rPr lang="de-DE" sz="1600" dirty="0" smtClean="0">
                <a:latin typeface="Arial"/>
              </a:rPr>
              <a:t>, </a:t>
            </a:r>
            <a:r>
              <a:rPr lang="de-DE" sz="1600" dirty="0" err="1" smtClean="0">
                <a:latin typeface="Arial"/>
              </a:rPr>
              <a:t>bus</a:t>
            </a:r>
            <a:r>
              <a:rPr lang="de-DE" sz="1600" dirty="0" smtClean="0">
                <a:latin typeface="Arial"/>
              </a:rPr>
              <a:t>, </a:t>
            </a:r>
            <a:r>
              <a:rPr lang="de-DE" sz="1600" dirty="0" err="1" smtClean="0">
                <a:latin typeface="Arial"/>
              </a:rPr>
              <a:t>pistes</a:t>
            </a:r>
            <a:r>
              <a:rPr lang="de-DE" sz="1600" dirty="0" smtClean="0">
                <a:latin typeface="Arial"/>
              </a:rPr>
              <a:t> </a:t>
            </a:r>
            <a:r>
              <a:rPr lang="de-DE" sz="1600" dirty="0" err="1" smtClean="0">
                <a:latin typeface="Arial"/>
              </a:rPr>
              <a:t>cyclables</a:t>
            </a:r>
            <a:r>
              <a:rPr lang="de-DE" sz="1600" dirty="0" smtClean="0">
                <a:latin typeface="Arial"/>
              </a:rPr>
              <a:t>)</a:t>
            </a:r>
          </a:p>
          <a:p>
            <a:pPr marL="285750" indent="-285750">
              <a:lnSpc>
                <a:spcPct val="100000"/>
              </a:lnSpc>
              <a:buFontTx/>
              <a:buChar char="-"/>
            </a:pPr>
            <a:endParaRPr lang="de-DE" sz="1600" dirty="0">
              <a:latin typeface="Arial"/>
            </a:endParaRPr>
          </a:p>
          <a:p>
            <a:pPr marL="285750" indent="-285750">
              <a:lnSpc>
                <a:spcPct val="100000"/>
              </a:lnSpc>
              <a:buFontTx/>
              <a:buChar char="-"/>
            </a:pPr>
            <a:r>
              <a:rPr lang="de-DE" sz="1600" dirty="0" err="1" smtClean="0">
                <a:latin typeface="Arial"/>
              </a:rPr>
              <a:t>Structures</a:t>
            </a:r>
            <a:r>
              <a:rPr lang="de-DE" sz="1600" dirty="0" smtClean="0">
                <a:latin typeface="Arial"/>
              </a:rPr>
              <a:t> </a:t>
            </a:r>
            <a:r>
              <a:rPr lang="de-DE" sz="1600" dirty="0" err="1" smtClean="0">
                <a:latin typeface="Arial"/>
              </a:rPr>
              <a:t>d‘herbergement</a:t>
            </a:r>
            <a:r>
              <a:rPr lang="de-DE" sz="1600" dirty="0" smtClean="0">
                <a:latin typeface="Arial"/>
              </a:rPr>
              <a:t> (</a:t>
            </a:r>
            <a:r>
              <a:rPr lang="de-DE" sz="1600" dirty="0" err="1" smtClean="0">
                <a:latin typeface="Arial"/>
              </a:rPr>
              <a:t>internat</a:t>
            </a:r>
            <a:r>
              <a:rPr lang="de-DE" sz="1600" dirty="0" smtClean="0">
                <a:latin typeface="Arial"/>
              </a:rPr>
              <a:t>, </a:t>
            </a:r>
            <a:r>
              <a:rPr lang="de-DE" sz="1600" dirty="0" err="1" smtClean="0">
                <a:latin typeface="Arial"/>
              </a:rPr>
              <a:t>auberge</a:t>
            </a:r>
            <a:r>
              <a:rPr lang="de-DE" sz="1600" dirty="0" smtClean="0">
                <a:latin typeface="Arial"/>
              </a:rPr>
              <a:t> de </a:t>
            </a:r>
            <a:r>
              <a:rPr lang="de-DE" sz="1600" dirty="0" err="1" smtClean="0">
                <a:latin typeface="Arial"/>
              </a:rPr>
              <a:t>jeunesse</a:t>
            </a:r>
            <a:r>
              <a:rPr lang="de-DE" sz="1600" dirty="0" smtClean="0">
                <a:latin typeface="Arial"/>
              </a:rPr>
              <a:t>, </a:t>
            </a:r>
            <a:r>
              <a:rPr lang="de-DE" sz="1600" dirty="0" err="1" smtClean="0">
                <a:latin typeface="Arial"/>
              </a:rPr>
              <a:t>cité</a:t>
            </a:r>
            <a:r>
              <a:rPr lang="de-DE" sz="1600" dirty="0" smtClean="0">
                <a:latin typeface="Arial"/>
              </a:rPr>
              <a:t> </a:t>
            </a:r>
            <a:r>
              <a:rPr lang="de-DE" sz="1600" dirty="0" err="1" smtClean="0">
                <a:latin typeface="Arial"/>
              </a:rPr>
              <a:t>etudiants</a:t>
            </a:r>
            <a:r>
              <a:rPr lang="de-DE" sz="1600" dirty="0" smtClean="0">
                <a:latin typeface="Arial"/>
              </a:rPr>
              <a:t> </a:t>
            </a:r>
            <a:r>
              <a:rPr lang="de-DE" sz="1600" dirty="0" err="1" smtClean="0">
                <a:latin typeface="Arial"/>
              </a:rPr>
              <a:t>ou</a:t>
            </a:r>
            <a:r>
              <a:rPr lang="de-DE" sz="1600" dirty="0" smtClean="0">
                <a:latin typeface="Arial"/>
              </a:rPr>
              <a:t>  </a:t>
            </a:r>
            <a:r>
              <a:rPr lang="de-DE" sz="1600" dirty="0" err="1" smtClean="0">
                <a:latin typeface="Arial"/>
              </a:rPr>
              <a:t>particuliers</a:t>
            </a:r>
            <a:endParaRPr lang="de-DE" sz="1600" dirty="0" smtClean="0">
              <a:latin typeface="Arial"/>
            </a:endParaRPr>
          </a:p>
          <a:p>
            <a:pPr>
              <a:lnSpc>
                <a:spcPct val="100000"/>
              </a:lnSpc>
            </a:pPr>
            <a:endParaRPr lang="de-DE" sz="1600" dirty="0" smtClean="0">
              <a:latin typeface="Arial"/>
            </a:endParaRPr>
          </a:p>
          <a:p>
            <a:pPr marL="285750" indent="-285750">
              <a:lnSpc>
                <a:spcPct val="100000"/>
              </a:lnSpc>
              <a:buFontTx/>
              <a:buChar char="-"/>
            </a:pPr>
            <a:r>
              <a:rPr lang="de-DE" sz="1600" dirty="0">
                <a:latin typeface="Arial"/>
              </a:rPr>
              <a:t>I</a:t>
            </a:r>
            <a:r>
              <a:rPr lang="de-DE" sz="1600" dirty="0" smtClean="0">
                <a:latin typeface="Arial"/>
              </a:rPr>
              <a:t>nformation et </a:t>
            </a:r>
            <a:r>
              <a:rPr lang="de-DE" sz="1600" dirty="0" err="1" smtClean="0">
                <a:latin typeface="Arial"/>
              </a:rPr>
              <a:t>orientation</a:t>
            </a:r>
            <a:r>
              <a:rPr lang="de-DE" sz="1600" dirty="0" smtClean="0">
                <a:latin typeface="Arial"/>
              </a:rPr>
              <a:t> </a:t>
            </a:r>
            <a:r>
              <a:rPr lang="de-DE" sz="1600" dirty="0" err="1" smtClean="0">
                <a:latin typeface="Arial"/>
              </a:rPr>
              <a:t>dans</a:t>
            </a:r>
            <a:r>
              <a:rPr lang="de-DE" sz="1600" dirty="0" smtClean="0">
                <a:latin typeface="Arial"/>
              </a:rPr>
              <a:t> les </a:t>
            </a:r>
            <a:r>
              <a:rPr lang="de-DE" sz="1600" dirty="0" err="1" smtClean="0">
                <a:latin typeface="Arial"/>
              </a:rPr>
              <a:t>écoles</a:t>
            </a:r>
            <a:r>
              <a:rPr lang="de-DE" sz="1600" dirty="0" smtClean="0">
                <a:latin typeface="Arial"/>
              </a:rPr>
              <a:t> (</a:t>
            </a:r>
            <a:r>
              <a:rPr lang="de-DE" sz="1600" dirty="0" err="1" smtClean="0">
                <a:latin typeface="Arial"/>
              </a:rPr>
              <a:t>collèges</a:t>
            </a:r>
            <a:r>
              <a:rPr lang="de-DE" sz="1600" dirty="0" smtClean="0">
                <a:latin typeface="Arial"/>
              </a:rPr>
              <a:t>, </a:t>
            </a:r>
            <a:r>
              <a:rPr lang="de-DE" sz="1600" dirty="0" err="1" smtClean="0">
                <a:latin typeface="Arial"/>
              </a:rPr>
              <a:t>lycées</a:t>
            </a:r>
            <a:r>
              <a:rPr lang="de-DE" sz="1600" dirty="0" smtClean="0">
                <a:latin typeface="Arial"/>
              </a:rPr>
              <a:t>) </a:t>
            </a:r>
          </a:p>
          <a:p>
            <a:pPr>
              <a:lnSpc>
                <a:spcPct val="100000"/>
              </a:lnSpc>
            </a:pPr>
            <a:endParaRPr lang="de-DE" sz="1600" dirty="0" smtClean="0">
              <a:latin typeface="Arial"/>
            </a:endParaRPr>
          </a:p>
          <a:p>
            <a:pPr marL="285750" indent="-285750">
              <a:lnSpc>
                <a:spcPct val="100000"/>
              </a:lnSpc>
              <a:buFontTx/>
              <a:buChar char="-"/>
            </a:pPr>
            <a:r>
              <a:rPr lang="de-DE" sz="1600" dirty="0" err="1" smtClean="0">
                <a:latin typeface="Arial"/>
              </a:rPr>
              <a:t>Connaissance</a:t>
            </a:r>
            <a:r>
              <a:rPr lang="de-DE" sz="1600" dirty="0" smtClean="0">
                <a:latin typeface="Arial"/>
              </a:rPr>
              <a:t> du </a:t>
            </a:r>
            <a:r>
              <a:rPr lang="de-DE" sz="1600" dirty="0" err="1" smtClean="0">
                <a:latin typeface="Arial"/>
              </a:rPr>
              <a:t>marché</a:t>
            </a:r>
            <a:r>
              <a:rPr lang="de-DE" sz="1600" dirty="0" smtClean="0">
                <a:latin typeface="Arial"/>
              </a:rPr>
              <a:t> de </a:t>
            </a:r>
            <a:r>
              <a:rPr lang="de-DE" sz="1600" dirty="0" err="1" smtClean="0">
                <a:latin typeface="Arial"/>
              </a:rPr>
              <a:t>travail</a:t>
            </a:r>
            <a:r>
              <a:rPr lang="de-DE" sz="1600" dirty="0" smtClean="0">
                <a:latin typeface="Arial"/>
              </a:rPr>
              <a:t> </a:t>
            </a:r>
            <a:r>
              <a:rPr lang="de-DE" sz="1600" dirty="0" err="1" smtClean="0">
                <a:latin typeface="Arial"/>
              </a:rPr>
              <a:t>local</a:t>
            </a:r>
            <a:r>
              <a:rPr lang="de-DE" sz="1600" dirty="0" smtClean="0">
                <a:latin typeface="Arial"/>
              </a:rPr>
              <a:t> (</a:t>
            </a:r>
            <a:r>
              <a:rPr lang="de-DE" sz="1600" dirty="0" err="1" smtClean="0">
                <a:latin typeface="Arial"/>
              </a:rPr>
              <a:t>besoins</a:t>
            </a:r>
            <a:r>
              <a:rPr lang="de-DE" sz="1600" dirty="0" smtClean="0">
                <a:latin typeface="Arial"/>
              </a:rPr>
              <a:t>, </a:t>
            </a:r>
            <a:r>
              <a:rPr lang="de-DE" sz="1600" dirty="0" err="1" smtClean="0">
                <a:latin typeface="Arial"/>
              </a:rPr>
              <a:t>métiers</a:t>
            </a:r>
            <a:r>
              <a:rPr lang="de-DE" sz="1600" dirty="0" smtClean="0">
                <a:latin typeface="Arial"/>
              </a:rPr>
              <a:t>…)</a:t>
            </a:r>
          </a:p>
          <a:p>
            <a:pPr>
              <a:lnSpc>
                <a:spcPct val="100000"/>
              </a:lnSpc>
            </a:pPr>
            <a:endParaRPr lang="de-DE" sz="1600" dirty="0">
              <a:latin typeface="Arial"/>
            </a:endParaRPr>
          </a:p>
          <a:p>
            <a:pPr marL="285750" indent="-285750">
              <a:lnSpc>
                <a:spcPct val="100000"/>
              </a:lnSpc>
              <a:buFontTx/>
              <a:buChar char="-"/>
            </a:pPr>
            <a:r>
              <a:rPr lang="de-DE" sz="1600" dirty="0" err="1" smtClean="0">
                <a:latin typeface="Arial"/>
              </a:rPr>
              <a:t>Financements</a:t>
            </a:r>
            <a:r>
              <a:rPr lang="de-DE" sz="1600" dirty="0" smtClean="0">
                <a:latin typeface="Arial"/>
              </a:rPr>
              <a:t> (taxe </a:t>
            </a:r>
            <a:r>
              <a:rPr lang="de-DE" sz="1600" dirty="0" err="1" smtClean="0">
                <a:latin typeface="Arial"/>
              </a:rPr>
              <a:t>d‘apprentissage</a:t>
            </a:r>
            <a:r>
              <a:rPr lang="de-DE" sz="1600" dirty="0" smtClean="0">
                <a:latin typeface="Arial"/>
              </a:rPr>
              <a:t>, </a:t>
            </a:r>
            <a:r>
              <a:rPr lang="de-DE" sz="1600" dirty="0" err="1" smtClean="0">
                <a:latin typeface="Arial"/>
              </a:rPr>
              <a:t>bourse</a:t>
            </a:r>
            <a:r>
              <a:rPr lang="de-DE" sz="1600" dirty="0" smtClean="0">
                <a:latin typeface="Arial"/>
              </a:rPr>
              <a:t>, </a:t>
            </a:r>
            <a:r>
              <a:rPr lang="de-DE" sz="1600" dirty="0" err="1" smtClean="0">
                <a:latin typeface="Arial"/>
              </a:rPr>
              <a:t>repas</a:t>
            </a:r>
            <a:r>
              <a:rPr lang="de-DE" sz="1600" dirty="0" smtClean="0">
                <a:latin typeface="Arial"/>
              </a:rPr>
              <a:t>, </a:t>
            </a:r>
            <a:r>
              <a:rPr lang="de-DE" sz="1600" dirty="0" err="1" smtClean="0">
                <a:latin typeface="Arial"/>
              </a:rPr>
              <a:t>transport</a:t>
            </a:r>
            <a:r>
              <a:rPr lang="de-DE" sz="1600" dirty="0" smtClean="0">
                <a:latin typeface="Arial"/>
              </a:rPr>
              <a:t>)</a:t>
            </a:r>
          </a:p>
          <a:p>
            <a:pPr marL="285750" indent="-285750">
              <a:lnSpc>
                <a:spcPct val="100000"/>
              </a:lnSpc>
              <a:buFontTx/>
              <a:buChar char="-"/>
            </a:pPr>
            <a:endParaRPr lang="de-DE" sz="1600" dirty="0">
              <a:latin typeface="Arial"/>
            </a:endParaRPr>
          </a:p>
          <a:p>
            <a:pPr>
              <a:lnSpc>
                <a:spcPct val="100000"/>
              </a:lnSpc>
            </a:pPr>
            <a:r>
              <a:rPr lang="de-DE" sz="1600" dirty="0" smtClean="0">
                <a:latin typeface="Arial"/>
              </a:rPr>
              <a:t>-   </a:t>
            </a:r>
            <a:r>
              <a:rPr lang="de-DE" sz="1600" dirty="0" err="1" smtClean="0">
                <a:latin typeface="Arial"/>
              </a:rPr>
              <a:t>Suivi</a:t>
            </a:r>
            <a:r>
              <a:rPr lang="de-DE" sz="1600" dirty="0" smtClean="0">
                <a:latin typeface="Arial"/>
              </a:rPr>
              <a:t> et </a:t>
            </a:r>
            <a:r>
              <a:rPr lang="de-DE" sz="1600" dirty="0" err="1" smtClean="0">
                <a:latin typeface="Arial"/>
              </a:rPr>
              <a:t>integration</a:t>
            </a:r>
            <a:r>
              <a:rPr lang="de-DE" sz="1600" dirty="0" smtClean="0">
                <a:latin typeface="Arial"/>
              </a:rPr>
              <a:t> </a:t>
            </a:r>
            <a:r>
              <a:rPr lang="de-DE" sz="1600" dirty="0" err="1" smtClean="0">
                <a:latin typeface="Arial"/>
              </a:rPr>
              <a:t>dans</a:t>
            </a:r>
            <a:r>
              <a:rPr lang="de-DE" sz="1600" dirty="0" smtClean="0">
                <a:latin typeface="Arial"/>
              </a:rPr>
              <a:t> </a:t>
            </a:r>
            <a:r>
              <a:rPr lang="de-DE" sz="1600" dirty="0" err="1" smtClean="0">
                <a:latin typeface="Arial"/>
              </a:rPr>
              <a:t>l‘entreprise</a:t>
            </a:r>
            <a:r>
              <a:rPr lang="de-DE" sz="1600" dirty="0" smtClean="0">
                <a:latin typeface="Arial"/>
              </a:rPr>
              <a:t>   </a:t>
            </a:r>
          </a:p>
          <a:p>
            <a:pPr marL="285750" indent="-285750">
              <a:lnSpc>
                <a:spcPct val="100000"/>
              </a:lnSpc>
              <a:buFontTx/>
              <a:buChar char="-"/>
            </a:pPr>
            <a:endParaRPr lang="de-DE" sz="1600" dirty="0">
              <a:latin typeface="Arial"/>
            </a:endParaRPr>
          </a:p>
          <a:p>
            <a:pPr marL="285750" indent="-285750">
              <a:lnSpc>
                <a:spcPct val="100000"/>
              </a:lnSpc>
              <a:buFontTx/>
              <a:buChar char="-"/>
            </a:pPr>
            <a:endParaRPr lang="de-DE" dirty="0">
              <a:latin typeface="Arial"/>
            </a:endParaRPr>
          </a:p>
        </p:txBody>
      </p:sp>
      <p:pic>
        <p:nvPicPr>
          <p:cNvPr id="5" name="Grafik 4"/>
          <p:cNvPicPr/>
          <p:nvPr/>
        </p:nvPicPr>
        <p:blipFill>
          <a:blip r:embed="rId3"/>
          <a:stretch/>
        </p:blipFill>
        <p:spPr>
          <a:xfrm>
            <a:off x="7380360" y="824040"/>
            <a:ext cx="1618200" cy="371880"/>
          </a:xfrm>
          <a:prstGeom prst="rect">
            <a:avLst/>
          </a:prstGeom>
          <a:ln>
            <a:noFill/>
          </a:ln>
        </p:spPr>
      </p:pic>
    </p:spTree>
    <p:extLst>
      <p:ext uri="{BB962C8B-B14F-4D97-AF65-F5344CB8AC3E}">
        <p14:creationId xmlns:p14="http://schemas.microsoft.com/office/powerpoint/2010/main" val="38594508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p:cNvPicPr/>
          <p:nvPr/>
        </p:nvPicPr>
        <p:blipFill>
          <a:blip r:embed="rId2"/>
          <a:stretch/>
        </p:blipFill>
        <p:spPr>
          <a:xfrm>
            <a:off x="250920" y="836640"/>
            <a:ext cx="1148760" cy="885240"/>
          </a:xfrm>
          <a:prstGeom prst="rect">
            <a:avLst/>
          </a:prstGeom>
          <a:ln>
            <a:noFill/>
          </a:ln>
        </p:spPr>
      </p:pic>
      <p:sp>
        <p:nvSpPr>
          <p:cNvPr id="46" name="TextShape 1"/>
          <p:cNvSpPr txBox="1"/>
          <p:nvPr/>
        </p:nvSpPr>
        <p:spPr>
          <a:xfrm>
            <a:off x="683568" y="1845000"/>
            <a:ext cx="6957432" cy="4188600"/>
          </a:xfrm>
          <a:prstGeom prst="rect">
            <a:avLst/>
          </a:prstGeom>
          <a:noFill/>
          <a:ln>
            <a:noFill/>
          </a:ln>
        </p:spPr>
        <p:txBody>
          <a:bodyPr lIns="90000" tIns="45000" rIns="90000" bIns="45000"/>
          <a:lstStyle/>
          <a:p>
            <a:pPr algn="ctr"/>
            <a:r>
              <a:rPr lang="de-DE" sz="2200" b="1" dirty="0">
                <a:latin typeface="Arial"/>
              </a:rPr>
              <a:t>LES OBSTACLES</a:t>
            </a:r>
            <a:endParaRPr dirty="0"/>
          </a:p>
          <a:p>
            <a:pPr algn="ctr"/>
            <a:endParaRPr dirty="0"/>
          </a:p>
          <a:p>
            <a:r>
              <a:rPr lang="de-DE" sz="2000" b="1" dirty="0">
                <a:latin typeface="Arial"/>
              </a:rPr>
              <a:t>-</a:t>
            </a:r>
            <a:r>
              <a:rPr lang="de-DE" sz="2000" dirty="0">
                <a:latin typeface="Arial"/>
              </a:rPr>
              <a:t> la </a:t>
            </a:r>
            <a:r>
              <a:rPr lang="de-DE" sz="2000" dirty="0" err="1">
                <a:latin typeface="Arial"/>
              </a:rPr>
              <a:t>langue</a:t>
            </a:r>
            <a:r>
              <a:rPr lang="de-DE" sz="2000" dirty="0">
                <a:latin typeface="Arial"/>
              </a:rPr>
              <a:t> !</a:t>
            </a:r>
            <a:endParaRPr dirty="0"/>
          </a:p>
          <a:p>
            <a:endParaRPr dirty="0"/>
          </a:p>
          <a:p>
            <a:r>
              <a:rPr lang="de-DE" sz="2000" dirty="0" smtClean="0">
                <a:latin typeface="Arial"/>
              </a:rPr>
              <a:t>- la </a:t>
            </a:r>
            <a:r>
              <a:rPr lang="de-DE" sz="2000" dirty="0" err="1" smtClean="0">
                <a:latin typeface="Arial"/>
              </a:rPr>
              <a:t>concurrence</a:t>
            </a:r>
            <a:r>
              <a:rPr lang="de-DE" sz="2000" dirty="0">
                <a:latin typeface="Arial"/>
              </a:rPr>
              <a:t> </a:t>
            </a:r>
            <a:r>
              <a:rPr lang="de-DE" sz="2000" dirty="0" smtClean="0">
                <a:latin typeface="Arial"/>
              </a:rPr>
              <a:t>entre les </a:t>
            </a:r>
            <a:r>
              <a:rPr lang="de-DE" sz="2000" dirty="0" err="1" smtClean="0">
                <a:latin typeface="Arial"/>
              </a:rPr>
              <a:t>entreprises</a:t>
            </a:r>
            <a:r>
              <a:rPr lang="de-DE" sz="2000" dirty="0" smtClean="0">
                <a:latin typeface="Arial"/>
              </a:rPr>
              <a:t> et les  </a:t>
            </a:r>
            <a:r>
              <a:rPr lang="de-DE" sz="2000" dirty="0" err="1" smtClean="0">
                <a:latin typeface="Arial"/>
              </a:rPr>
              <a:t>institutions</a:t>
            </a:r>
            <a:endParaRPr lang="de-DE" sz="2000" dirty="0" smtClean="0">
              <a:latin typeface="Arial"/>
            </a:endParaRPr>
          </a:p>
          <a:p>
            <a:r>
              <a:rPr lang="de-DE" sz="2000" dirty="0">
                <a:latin typeface="Arial"/>
              </a:rPr>
              <a:t> </a:t>
            </a:r>
            <a:r>
              <a:rPr lang="de-DE" sz="2000" dirty="0" smtClean="0">
                <a:latin typeface="Arial"/>
              </a:rPr>
              <a:t> </a:t>
            </a:r>
            <a:r>
              <a:rPr lang="de-DE" sz="2000" dirty="0" err="1" smtClean="0">
                <a:latin typeface="Arial"/>
              </a:rPr>
              <a:t>scolaires</a:t>
            </a:r>
            <a:r>
              <a:rPr lang="de-DE" sz="2000" dirty="0" smtClean="0">
                <a:latin typeface="Arial"/>
              </a:rPr>
              <a:t> F / D</a:t>
            </a:r>
            <a:endParaRPr dirty="0"/>
          </a:p>
          <a:p>
            <a:endParaRPr dirty="0"/>
          </a:p>
          <a:p>
            <a:r>
              <a:rPr lang="de-DE" sz="2000" dirty="0">
                <a:latin typeface="Arial"/>
              </a:rPr>
              <a:t>- les </a:t>
            </a:r>
            <a:r>
              <a:rPr lang="de-DE" sz="2000" dirty="0" err="1" smtClean="0">
                <a:latin typeface="Arial"/>
              </a:rPr>
              <a:t>differences</a:t>
            </a:r>
            <a:r>
              <a:rPr lang="de-DE" sz="2000" dirty="0" smtClean="0">
                <a:latin typeface="Arial"/>
              </a:rPr>
              <a:t> </a:t>
            </a:r>
            <a:r>
              <a:rPr lang="de-DE" sz="2000" dirty="0" err="1" smtClean="0">
                <a:latin typeface="Arial"/>
              </a:rPr>
              <a:t>interculturelles</a:t>
            </a:r>
            <a:endParaRPr lang="de-DE" sz="2000" dirty="0" smtClean="0">
              <a:latin typeface="Arial"/>
            </a:endParaRPr>
          </a:p>
          <a:p>
            <a:r>
              <a:rPr lang="de-DE" sz="2000" dirty="0">
                <a:latin typeface="Arial"/>
              </a:rPr>
              <a:t> </a:t>
            </a:r>
            <a:r>
              <a:rPr lang="de-DE" sz="2000" dirty="0" smtClean="0">
                <a:latin typeface="Arial"/>
              </a:rPr>
              <a:t> (</a:t>
            </a:r>
            <a:r>
              <a:rPr lang="de-DE" sz="2000" dirty="0" err="1" smtClean="0">
                <a:latin typeface="Arial"/>
              </a:rPr>
              <a:t>ponctualité</a:t>
            </a:r>
            <a:r>
              <a:rPr lang="de-DE" sz="2000" dirty="0" smtClean="0">
                <a:latin typeface="Arial"/>
              </a:rPr>
              <a:t>, </a:t>
            </a:r>
            <a:r>
              <a:rPr lang="de-DE" sz="2000" dirty="0" err="1" smtClean="0">
                <a:latin typeface="Arial"/>
              </a:rPr>
              <a:t>horaires</a:t>
            </a:r>
            <a:r>
              <a:rPr lang="de-DE" sz="2000" dirty="0" smtClean="0">
                <a:latin typeface="Arial"/>
              </a:rPr>
              <a:t>, </a:t>
            </a:r>
            <a:r>
              <a:rPr lang="de-DE" sz="2000" dirty="0" err="1" smtClean="0">
                <a:latin typeface="Arial"/>
              </a:rPr>
              <a:t>salaires</a:t>
            </a:r>
            <a:r>
              <a:rPr lang="de-DE" sz="2000" dirty="0" smtClean="0">
                <a:latin typeface="Arial"/>
              </a:rPr>
              <a:t>, </a:t>
            </a:r>
            <a:r>
              <a:rPr lang="de-DE" sz="2000" dirty="0" err="1" smtClean="0">
                <a:latin typeface="Arial"/>
              </a:rPr>
              <a:t>communication</a:t>
            </a:r>
            <a:r>
              <a:rPr lang="de-DE" sz="2000" dirty="0" smtClean="0">
                <a:latin typeface="Arial"/>
              </a:rPr>
              <a:t>)</a:t>
            </a:r>
            <a:endParaRPr dirty="0"/>
          </a:p>
          <a:p>
            <a:endParaRPr dirty="0"/>
          </a:p>
          <a:p>
            <a:r>
              <a:rPr lang="de-DE" sz="2000" dirty="0">
                <a:latin typeface="Arial"/>
              </a:rPr>
              <a:t>- la </a:t>
            </a:r>
            <a:r>
              <a:rPr lang="de-DE" sz="2000" dirty="0" err="1" smtClean="0">
                <a:latin typeface="Arial"/>
              </a:rPr>
              <a:t>couverture</a:t>
            </a:r>
            <a:r>
              <a:rPr lang="de-DE" sz="2000" dirty="0" smtClean="0">
                <a:latin typeface="Arial"/>
              </a:rPr>
              <a:t> </a:t>
            </a:r>
            <a:r>
              <a:rPr lang="de-DE" sz="2000" dirty="0" err="1">
                <a:latin typeface="Arial"/>
              </a:rPr>
              <a:t>sociale</a:t>
            </a:r>
            <a:r>
              <a:rPr lang="de-DE" sz="2000" dirty="0">
                <a:latin typeface="Arial"/>
              </a:rPr>
              <a:t> </a:t>
            </a:r>
            <a:r>
              <a:rPr lang="de-DE" sz="2000" dirty="0" smtClean="0">
                <a:latin typeface="Arial"/>
              </a:rPr>
              <a:t>differente</a:t>
            </a:r>
            <a:endParaRPr dirty="0"/>
          </a:p>
          <a:p>
            <a:endParaRPr dirty="0"/>
          </a:p>
          <a:p>
            <a:endParaRPr dirty="0"/>
          </a:p>
          <a:p>
            <a:endParaRP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441" y="2060848"/>
            <a:ext cx="1019114" cy="63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523" y="3939300"/>
            <a:ext cx="724950" cy="89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4"/>
          <p:cNvPicPr/>
          <p:nvPr/>
        </p:nvPicPr>
        <p:blipFill>
          <a:blip r:embed="rId5"/>
          <a:stretch/>
        </p:blipFill>
        <p:spPr>
          <a:xfrm>
            <a:off x="7380360" y="824040"/>
            <a:ext cx="1618200" cy="371880"/>
          </a:xfrm>
          <a:prstGeom prst="rect">
            <a:avLst/>
          </a:prstGeom>
          <a:ln>
            <a:noFill/>
          </a:ln>
        </p:spPr>
      </p:pic>
    </p:spTree>
    <p:extLst>
      <p:ext uri="{BB962C8B-B14F-4D97-AF65-F5344CB8AC3E}">
        <p14:creationId xmlns:p14="http://schemas.microsoft.com/office/powerpoint/2010/main" val="17512814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79280" y="1557360"/>
            <a:ext cx="8784360" cy="4462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endParaRPr dirty="0"/>
          </a:p>
          <a:p>
            <a:pPr algn="ctr">
              <a:lnSpc>
                <a:spcPct val="100000"/>
              </a:lnSpc>
            </a:pPr>
            <a:r>
              <a:rPr lang="de-DE" sz="2000" b="1" strike="noStrike" dirty="0">
                <a:solidFill>
                  <a:srgbClr val="000000"/>
                </a:solidFill>
                <a:latin typeface="Arial"/>
                <a:ea typeface="Arial"/>
              </a:rPr>
              <a:t>Sylvia Müller-Wolff</a:t>
            </a:r>
            <a:endParaRPr dirty="0"/>
          </a:p>
          <a:p>
            <a:pPr algn="ctr">
              <a:lnSpc>
                <a:spcPct val="100000"/>
              </a:lnSpc>
            </a:pPr>
            <a:r>
              <a:rPr lang="de-DE" strike="noStrike" dirty="0">
                <a:solidFill>
                  <a:srgbClr val="000000"/>
                </a:solidFill>
                <a:latin typeface="Arial"/>
                <a:ea typeface="Arial"/>
              </a:rPr>
              <a:t>EURES-Beraterin</a:t>
            </a:r>
            <a:endParaRPr dirty="0"/>
          </a:p>
          <a:p>
            <a:pPr algn="ctr">
              <a:lnSpc>
                <a:spcPct val="100000"/>
              </a:lnSpc>
            </a:pPr>
            <a:r>
              <a:rPr lang="de-DE" sz="2000" b="1" strike="noStrike" dirty="0">
                <a:solidFill>
                  <a:srgbClr val="3333CC"/>
                </a:solidFill>
                <a:latin typeface="Arial"/>
                <a:ea typeface="Arial"/>
              </a:rPr>
              <a:t>Netzwerk EURES-T-Oberrhein</a:t>
            </a:r>
            <a:endParaRPr dirty="0"/>
          </a:p>
          <a:p>
            <a:pPr algn="ctr">
              <a:lnSpc>
                <a:spcPct val="100000"/>
              </a:lnSpc>
            </a:pPr>
            <a:r>
              <a:rPr lang="de-DE" strike="noStrike" dirty="0">
                <a:solidFill>
                  <a:srgbClr val="3333CC"/>
                </a:solidFill>
                <a:latin typeface="Arial"/>
                <a:ea typeface="Arial"/>
              </a:rPr>
              <a:t>Agentur für Arbeit Karlsruhe–Rastatt</a:t>
            </a:r>
            <a:endParaRPr dirty="0"/>
          </a:p>
          <a:p>
            <a:pPr algn="ctr">
              <a:lnSpc>
                <a:spcPct val="100000"/>
              </a:lnSpc>
            </a:pPr>
            <a:r>
              <a:rPr lang="de-DE" strike="noStrike" dirty="0">
                <a:solidFill>
                  <a:srgbClr val="3333CC"/>
                </a:solidFill>
                <a:latin typeface="Arial"/>
                <a:ea typeface="Arial"/>
              </a:rPr>
              <a:t>Brauerstr. 10</a:t>
            </a:r>
            <a:endParaRPr dirty="0"/>
          </a:p>
          <a:p>
            <a:pPr algn="ctr">
              <a:lnSpc>
                <a:spcPct val="100000"/>
              </a:lnSpc>
            </a:pPr>
            <a:r>
              <a:rPr lang="de-DE" strike="noStrike" dirty="0" smtClean="0">
                <a:solidFill>
                  <a:srgbClr val="3333CC"/>
                </a:solidFill>
                <a:latin typeface="Arial"/>
                <a:ea typeface="Arial"/>
              </a:rPr>
              <a:t>D - 76135 </a:t>
            </a:r>
            <a:r>
              <a:rPr lang="de-DE" strike="noStrike" dirty="0">
                <a:solidFill>
                  <a:srgbClr val="3333CC"/>
                </a:solidFill>
                <a:latin typeface="Arial"/>
                <a:ea typeface="Arial"/>
              </a:rPr>
              <a:t>Karlsruhe </a:t>
            </a:r>
            <a:endParaRPr dirty="0"/>
          </a:p>
          <a:p>
            <a:pPr algn="ctr">
              <a:lnSpc>
                <a:spcPct val="100000"/>
              </a:lnSpc>
            </a:pPr>
            <a:endParaRPr lang="de-DE" strike="noStrike" dirty="0" smtClean="0">
              <a:solidFill>
                <a:srgbClr val="3333CC"/>
              </a:solidFill>
              <a:latin typeface="Arial"/>
              <a:ea typeface="Arial"/>
            </a:endParaRPr>
          </a:p>
          <a:p>
            <a:pPr algn="ctr">
              <a:lnSpc>
                <a:spcPct val="100000"/>
              </a:lnSpc>
            </a:pPr>
            <a:r>
              <a:rPr lang="de-DE" strike="noStrike" dirty="0" smtClean="0">
                <a:solidFill>
                  <a:srgbClr val="3333CC"/>
                </a:solidFill>
                <a:latin typeface="Arial"/>
                <a:ea typeface="Arial"/>
              </a:rPr>
              <a:t>Telefon</a:t>
            </a:r>
            <a:r>
              <a:rPr lang="de-DE" strike="noStrike" dirty="0">
                <a:solidFill>
                  <a:srgbClr val="3333CC"/>
                </a:solidFill>
                <a:latin typeface="Arial"/>
                <a:ea typeface="Arial"/>
              </a:rPr>
              <a:t>: </a:t>
            </a:r>
            <a:r>
              <a:rPr lang="de-DE" strike="noStrike" dirty="0" smtClean="0">
                <a:solidFill>
                  <a:srgbClr val="3333CC"/>
                </a:solidFill>
                <a:latin typeface="Arial"/>
                <a:ea typeface="Arial"/>
              </a:rPr>
              <a:t>0049 721 </a:t>
            </a:r>
            <a:r>
              <a:rPr lang="de-DE" strike="noStrike" dirty="0">
                <a:solidFill>
                  <a:srgbClr val="3333CC"/>
                </a:solidFill>
                <a:latin typeface="Arial"/>
                <a:ea typeface="Arial"/>
              </a:rPr>
              <a:t>– 823 1075</a:t>
            </a:r>
            <a:endParaRPr dirty="0"/>
          </a:p>
          <a:p>
            <a:pPr algn="ctr">
              <a:lnSpc>
                <a:spcPct val="100000"/>
              </a:lnSpc>
            </a:pPr>
            <a:r>
              <a:rPr lang="de-DE" strike="noStrike" dirty="0">
                <a:solidFill>
                  <a:srgbClr val="3333CC"/>
                </a:solidFill>
                <a:latin typeface="Arial"/>
                <a:ea typeface="Arial"/>
              </a:rPr>
              <a:t>Mobil: </a:t>
            </a:r>
            <a:r>
              <a:rPr lang="de-DE" strike="noStrike" dirty="0" smtClean="0">
                <a:solidFill>
                  <a:srgbClr val="3333CC"/>
                </a:solidFill>
                <a:latin typeface="Arial"/>
                <a:ea typeface="Arial"/>
              </a:rPr>
              <a:t>0049 160 </a:t>
            </a:r>
            <a:r>
              <a:rPr lang="de-DE" strike="noStrike" dirty="0">
                <a:solidFill>
                  <a:srgbClr val="3333CC"/>
                </a:solidFill>
                <a:latin typeface="Arial"/>
                <a:ea typeface="Arial"/>
              </a:rPr>
              <a:t>– 89 825 98</a:t>
            </a:r>
            <a:endParaRPr dirty="0"/>
          </a:p>
          <a:p>
            <a:pPr algn="ctr">
              <a:lnSpc>
                <a:spcPct val="100000"/>
              </a:lnSpc>
            </a:pPr>
            <a:endParaRPr dirty="0"/>
          </a:p>
          <a:p>
            <a:pPr algn="ctr">
              <a:lnSpc>
                <a:spcPct val="100000"/>
              </a:lnSpc>
            </a:pPr>
            <a:r>
              <a:rPr lang="de-DE" b="1" strike="noStrike" dirty="0">
                <a:solidFill>
                  <a:srgbClr val="3333CC"/>
                </a:solidFill>
                <a:latin typeface="Arial"/>
                <a:ea typeface="Arial"/>
              </a:rPr>
              <a:t>Mail: sylvia.mueller-wolff@arbeitsagentur.de   </a:t>
            </a:r>
            <a:endParaRPr dirty="0"/>
          </a:p>
          <a:p>
            <a:pPr algn="ctr">
              <a:lnSpc>
                <a:spcPct val="100000"/>
              </a:lnSpc>
            </a:pPr>
            <a:r>
              <a:rPr lang="de-DE" b="1" strike="noStrike" dirty="0">
                <a:solidFill>
                  <a:srgbClr val="3333CC"/>
                </a:solidFill>
                <a:latin typeface="Arial"/>
                <a:ea typeface="Arial"/>
              </a:rPr>
              <a:t>www.eures-t-oberrhein.eu</a:t>
            </a:r>
            <a:endParaRPr dirty="0"/>
          </a:p>
        </p:txBody>
      </p:sp>
      <p:pic>
        <p:nvPicPr>
          <p:cNvPr id="308" name="Grafik 6"/>
          <p:cNvPicPr/>
          <p:nvPr/>
        </p:nvPicPr>
        <p:blipFill>
          <a:blip r:embed="rId2"/>
          <a:stretch/>
        </p:blipFill>
        <p:spPr>
          <a:xfrm>
            <a:off x="7451640" y="836640"/>
            <a:ext cx="1512000" cy="481320"/>
          </a:xfrm>
          <a:prstGeom prst="rect">
            <a:avLst/>
          </a:prstGeom>
          <a:ln>
            <a:noFill/>
          </a:ln>
        </p:spPr>
      </p:pic>
      <p:pic>
        <p:nvPicPr>
          <p:cNvPr id="309" name="Picture 6"/>
          <p:cNvPicPr/>
          <p:nvPr/>
        </p:nvPicPr>
        <p:blipFill>
          <a:blip r:embed="rId3"/>
          <a:stretch/>
        </p:blipFill>
        <p:spPr>
          <a:xfrm>
            <a:off x="395536" y="534900"/>
            <a:ext cx="2160240" cy="18139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2"/>
          <p:cNvSpPr/>
          <p:nvPr/>
        </p:nvSpPr>
        <p:spPr>
          <a:xfrm>
            <a:off x="541024" y="823260"/>
            <a:ext cx="7616160" cy="89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2400" b="1" strike="noStrike" dirty="0" smtClean="0">
                <a:solidFill>
                  <a:srgbClr val="0000FF"/>
                </a:solidFill>
                <a:latin typeface="Arial"/>
                <a:ea typeface="DejaVu Sans"/>
              </a:rPr>
              <a:t>     Le </a:t>
            </a:r>
            <a:r>
              <a:rPr lang="de-DE" sz="2400" b="1" strike="noStrike" dirty="0" err="1">
                <a:solidFill>
                  <a:srgbClr val="0000FF"/>
                </a:solidFill>
                <a:latin typeface="Arial"/>
                <a:ea typeface="DejaVu Sans"/>
              </a:rPr>
              <a:t>réseau</a:t>
            </a:r>
            <a:r>
              <a:rPr lang="de-DE" sz="2400" b="1" strike="noStrike" dirty="0">
                <a:solidFill>
                  <a:srgbClr val="0000FF"/>
                </a:solidFill>
                <a:latin typeface="Arial"/>
                <a:ea typeface="DejaVu Sans"/>
              </a:rPr>
              <a:t> </a:t>
            </a:r>
            <a:r>
              <a:rPr lang="de-DE" sz="2400" b="1" strike="noStrike" dirty="0" smtClean="0">
                <a:solidFill>
                  <a:srgbClr val="0000FF"/>
                </a:solidFill>
                <a:latin typeface="Arial"/>
                <a:ea typeface="DejaVu Sans"/>
              </a:rPr>
              <a:t>EURES / EURES-T </a:t>
            </a:r>
            <a:endParaRPr dirty="0"/>
          </a:p>
        </p:txBody>
      </p:sp>
      <p:sp>
        <p:nvSpPr>
          <p:cNvPr id="217" name="CustomShape 3"/>
          <p:cNvSpPr/>
          <p:nvPr/>
        </p:nvSpPr>
        <p:spPr>
          <a:xfrm>
            <a:off x="414952" y="1988840"/>
            <a:ext cx="8507288" cy="44967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buFont typeface="Arial"/>
              <a:buChar char="•"/>
            </a:pPr>
            <a:r>
              <a:rPr lang="de-DE" strike="noStrike" dirty="0" smtClean="0">
                <a:latin typeface="Arial"/>
                <a:ea typeface="DejaVu Sans"/>
              </a:rPr>
              <a:t>1993 </a:t>
            </a:r>
            <a:r>
              <a:rPr lang="de-DE" strike="noStrike" dirty="0" err="1" smtClean="0">
                <a:latin typeface="Arial"/>
                <a:ea typeface="DejaVu Sans"/>
              </a:rPr>
              <a:t>est</a:t>
            </a:r>
            <a:r>
              <a:rPr lang="de-DE" strike="noStrike" dirty="0" smtClean="0">
                <a:latin typeface="Arial"/>
                <a:ea typeface="DejaVu Sans"/>
              </a:rPr>
              <a:t> </a:t>
            </a:r>
            <a:r>
              <a:rPr lang="de-DE" strike="noStrike" dirty="0" err="1" smtClean="0">
                <a:latin typeface="Arial"/>
                <a:ea typeface="DejaVu Sans"/>
              </a:rPr>
              <a:t>créé</a:t>
            </a:r>
            <a:r>
              <a:rPr lang="de-DE" strike="noStrike" dirty="0" smtClean="0">
                <a:latin typeface="Arial"/>
                <a:ea typeface="DejaVu Sans"/>
              </a:rPr>
              <a:t> le </a:t>
            </a:r>
            <a:r>
              <a:rPr lang="de-DE" strike="noStrike" dirty="0" err="1" smtClean="0">
                <a:latin typeface="Arial"/>
                <a:ea typeface="DejaVu Sans"/>
              </a:rPr>
              <a:t>réseau</a:t>
            </a:r>
            <a:r>
              <a:rPr lang="de-DE" strike="noStrike" dirty="0" smtClean="0">
                <a:latin typeface="Arial"/>
                <a:ea typeface="DejaVu Sans"/>
              </a:rPr>
              <a:t> </a:t>
            </a:r>
            <a:r>
              <a:rPr lang="de-DE" b="1" strike="noStrike" dirty="0" smtClean="0">
                <a:latin typeface="Arial"/>
                <a:ea typeface="DejaVu Sans"/>
              </a:rPr>
              <a:t>EURES</a:t>
            </a:r>
            <a:r>
              <a:rPr lang="de-DE" strike="noStrike" dirty="0" smtClean="0">
                <a:latin typeface="Arial"/>
                <a:ea typeface="DejaVu Sans"/>
              </a:rPr>
              <a:t> (</a:t>
            </a:r>
            <a:r>
              <a:rPr lang="de-DE" b="1" strike="noStrike" dirty="0" err="1" smtClean="0">
                <a:latin typeface="Arial"/>
                <a:ea typeface="DejaVu Sans"/>
              </a:rPr>
              <a:t>EUR</a:t>
            </a:r>
            <a:r>
              <a:rPr lang="de-DE" strike="noStrike" dirty="0" err="1" smtClean="0">
                <a:latin typeface="Arial"/>
                <a:ea typeface="DejaVu Sans"/>
              </a:rPr>
              <a:t>opean</a:t>
            </a:r>
            <a:r>
              <a:rPr lang="de-DE" strike="noStrike" dirty="0" smtClean="0">
                <a:latin typeface="Arial"/>
                <a:ea typeface="DejaVu Sans"/>
              </a:rPr>
              <a:t> </a:t>
            </a:r>
            <a:r>
              <a:rPr lang="de-DE" b="1" strike="noStrike" dirty="0" err="1" smtClean="0">
                <a:latin typeface="Arial"/>
                <a:ea typeface="DejaVu Sans"/>
              </a:rPr>
              <a:t>E</a:t>
            </a:r>
            <a:r>
              <a:rPr lang="de-DE" strike="noStrike" dirty="0" err="1" smtClean="0">
                <a:latin typeface="Arial"/>
                <a:ea typeface="DejaVu Sans"/>
              </a:rPr>
              <a:t>mployment</a:t>
            </a:r>
            <a:r>
              <a:rPr lang="de-DE" strike="noStrike" dirty="0" smtClean="0">
                <a:latin typeface="Arial"/>
                <a:ea typeface="DejaVu Sans"/>
              </a:rPr>
              <a:t> </a:t>
            </a:r>
            <a:r>
              <a:rPr lang="de-DE" b="1" strike="noStrike" dirty="0" smtClean="0">
                <a:latin typeface="Arial"/>
                <a:ea typeface="DejaVu Sans"/>
              </a:rPr>
              <a:t>S</a:t>
            </a:r>
            <a:r>
              <a:rPr lang="de-DE" strike="noStrike" dirty="0" smtClean="0">
                <a:latin typeface="Arial"/>
                <a:ea typeface="DejaVu Sans"/>
              </a:rPr>
              <a:t>ervices) par la </a:t>
            </a:r>
            <a:r>
              <a:rPr lang="de-DE" strike="noStrike" dirty="0" err="1" smtClean="0">
                <a:latin typeface="Arial"/>
                <a:ea typeface="DejaVu Sans"/>
              </a:rPr>
              <a:t>Commission</a:t>
            </a:r>
            <a:r>
              <a:rPr lang="de-DE" strike="noStrike" dirty="0" smtClean="0">
                <a:latin typeface="Arial"/>
                <a:ea typeface="DejaVu Sans"/>
              </a:rPr>
              <a:t> </a:t>
            </a:r>
            <a:r>
              <a:rPr lang="de-DE" strike="noStrike" dirty="0" err="1" smtClean="0">
                <a:latin typeface="Arial"/>
                <a:ea typeface="DejaVu Sans"/>
              </a:rPr>
              <a:t>Européenne</a:t>
            </a:r>
            <a:r>
              <a:rPr lang="de-DE" strike="noStrike" dirty="0" smtClean="0">
                <a:latin typeface="Arial"/>
                <a:ea typeface="DejaVu Sans"/>
              </a:rPr>
              <a:t>, DG 5 « </a:t>
            </a:r>
            <a:r>
              <a:rPr lang="de-DE" strike="noStrike" dirty="0" err="1" smtClean="0">
                <a:latin typeface="Arial"/>
                <a:ea typeface="DejaVu Sans"/>
              </a:rPr>
              <a:t>Emploi</a:t>
            </a:r>
            <a:r>
              <a:rPr lang="de-DE" strike="noStrike" dirty="0" smtClean="0">
                <a:latin typeface="Arial"/>
                <a:ea typeface="DejaVu Sans"/>
              </a:rPr>
              <a:t> et </a:t>
            </a:r>
            <a:r>
              <a:rPr lang="de-DE" strike="noStrike" dirty="0" err="1" smtClean="0">
                <a:latin typeface="Arial"/>
                <a:ea typeface="DejaVu Sans"/>
              </a:rPr>
              <a:t>Affaires</a:t>
            </a:r>
            <a:r>
              <a:rPr lang="de-DE" strike="noStrike" dirty="0" smtClean="0">
                <a:latin typeface="Arial"/>
                <a:ea typeface="DejaVu Sans"/>
              </a:rPr>
              <a:t> </a:t>
            </a:r>
            <a:r>
              <a:rPr lang="de-DE" strike="noStrike" dirty="0" err="1" smtClean="0">
                <a:latin typeface="Arial"/>
                <a:ea typeface="DejaVu Sans"/>
              </a:rPr>
              <a:t>sociales</a:t>
            </a:r>
            <a:r>
              <a:rPr lang="de-DE" strike="noStrike" dirty="0" smtClean="0">
                <a:latin typeface="Arial"/>
                <a:ea typeface="DejaVu Sans"/>
              </a:rPr>
              <a:t> »</a:t>
            </a:r>
            <a:endParaRPr dirty="0" smtClean="0"/>
          </a:p>
          <a:p>
            <a:pPr>
              <a:lnSpc>
                <a:spcPct val="90000"/>
              </a:lnSpc>
            </a:pPr>
            <a:endParaRPr lang="de-DE" dirty="0" smtClean="0"/>
          </a:p>
          <a:p>
            <a:pPr>
              <a:lnSpc>
                <a:spcPct val="90000"/>
              </a:lnSpc>
              <a:buFont typeface="Arial"/>
              <a:buChar char="•"/>
            </a:pPr>
            <a:r>
              <a:rPr lang="de-DE" strike="noStrike" dirty="0" smtClean="0">
                <a:latin typeface="Arial"/>
                <a:ea typeface="DejaVu Sans"/>
              </a:rPr>
              <a:t> </a:t>
            </a:r>
            <a:r>
              <a:rPr lang="de-DE" strike="noStrike" dirty="0" err="1" smtClean="0">
                <a:latin typeface="Arial"/>
                <a:ea typeface="DejaVu Sans"/>
              </a:rPr>
              <a:t>Réseau</a:t>
            </a:r>
            <a:r>
              <a:rPr lang="de-DE" strike="noStrike" dirty="0" smtClean="0">
                <a:latin typeface="Arial"/>
                <a:ea typeface="DejaVu Sans"/>
              </a:rPr>
              <a:t> </a:t>
            </a:r>
            <a:r>
              <a:rPr lang="de-DE" strike="noStrike" dirty="0">
                <a:latin typeface="Arial"/>
                <a:ea typeface="DejaVu Sans"/>
              </a:rPr>
              <a:t>de </a:t>
            </a:r>
            <a:r>
              <a:rPr lang="de-DE" strike="noStrike" dirty="0" err="1">
                <a:latin typeface="Arial"/>
                <a:ea typeface="DejaVu Sans"/>
              </a:rPr>
              <a:t>coopération</a:t>
            </a:r>
            <a:r>
              <a:rPr lang="de-DE" strike="noStrike" dirty="0">
                <a:latin typeface="Arial"/>
                <a:ea typeface="DejaVu Sans"/>
              </a:rPr>
              <a:t> entre les </a:t>
            </a:r>
            <a:r>
              <a:rPr lang="de-DE" strike="noStrike" dirty="0" err="1">
                <a:latin typeface="Arial"/>
                <a:ea typeface="DejaVu Sans"/>
              </a:rPr>
              <a:t>services</a:t>
            </a:r>
            <a:r>
              <a:rPr lang="de-DE" strike="noStrike" dirty="0">
                <a:latin typeface="Arial"/>
                <a:ea typeface="DejaVu Sans"/>
              </a:rPr>
              <a:t> </a:t>
            </a:r>
            <a:r>
              <a:rPr lang="de-DE" strike="noStrike" dirty="0" err="1">
                <a:latin typeface="Arial"/>
                <a:ea typeface="DejaVu Sans"/>
              </a:rPr>
              <a:t>publics</a:t>
            </a:r>
            <a:r>
              <a:rPr lang="de-DE" strike="noStrike" dirty="0">
                <a:latin typeface="Arial"/>
                <a:ea typeface="DejaVu Sans"/>
              </a:rPr>
              <a:t> de </a:t>
            </a:r>
            <a:r>
              <a:rPr lang="de-DE" strike="noStrike" dirty="0" err="1">
                <a:latin typeface="Arial"/>
                <a:ea typeface="DejaVu Sans"/>
              </a:rPr>
              <a:t>l’emploi</a:t>
            </a:r>
            <a:r>
              <a:rPr lang="de-DE" strike="noStrike" dirty="0">
                <a:latin typeface="Arial"/>
                <a:ea typeface="DejaVu Sans"/>
              </a:rPr>
              <a:t>, </a:t>
            </a:r>
            <a:r>
              <a:rPr lang="de-DE" strike="noStrike" dirty="0" err="1">
                <a:latin typeface="Arial"/>
                <a:ea typeface="DejaVu Sans"/>
              </a:rPr>
              <a:t>leurs</a:t>
            </a:r>
            <a:r>
              <a:rPr lang="de-DE" strike="noStrike" dirty="0">
                <a:latin typeface="Arial"/>
                <a:ea typeface="DejaVu Sans"/>
              </a:rPr>
              <a:t> </a:t>
            </a:r>
            <a:r>
              <a:rPr lang="de-DE" strike="noStrike" dirty="0" err="1">
                <a:latin typeface="Arial"/>
                <a:ea typeface="DejaVu Sans"/>
              </a:rPr>
              <a:t>partenaires</a:t>
            </a:r>
            <a:r>
              <a:rPr lang="de-DE" strike="noStrike" dirty="0">
                <a:latin typeface="Arial"/>
                <a:ea typeface="DejaVu Sans"/>
              </a:rPr>
              <a:t> (</a:t>
            </a:r>
            <a:r>
              <a:rPr lang="de-DE" strike="noStrike" dirty="0" err="1">
                <a:latin typeface="Arial"/>
                <a:ea typeface="DejaVu Sans"/>
              </a:rPr>
              <a:t>p.e</a:t>
            </a:r>
            <a:r>
              <a:rPr lang="de-DE" strike="noStrike" dirty="0">
                <a:latin typeface="Arial"/>
                <a:ea typeface="DejaVu Sans"/>
              </a:rPr>
              <a:t>. les </a:t>
            </a:r>
            <a:r>
              <a:rPr lang="de-DE" strike="noStrike" dirty="0" err="1">
                <a:latin typeface="Arial"/>
                <a:ea typeface="DejaVu Sans"/>
              </a:rPr>
              <a:t>organisations</a:t>
            </a:r>
            <a:r>
              <a:rPr lang="de-DE" strike="noStrike" dirty="0">
                <a:latin typeface="Arial"/>
                <a:ea typeface="DejaVu Sans"/>
              </a:rPr>
              <a:t> </a:t>
            </a:r>
            <a:r>
              <a:rPr lang="de-DE" strike="noStrike" dirty="0" err="1">
                <a:latin typeface="Arial"/>
                <a:ea typeface="DejaVu Sans"/>
              </a:rPr>
              <a:t>patronales</a:t>
            </a:r>
            <a:r>
              <a:rPr lang="de-DE" strike="noStrike" dirty="0">
                <a:latin typeface="Arial"/>
                <a:ea typeface="DejaVu Sans"/>
              </a:rPr>
              <a:t> et </a:t>
            </a:r>
            <a:r>
              <a:rPr lang="de-DE" strike="noStrike" dirty="0" err="1">
                <a:latin typeface="Arial"/>
                <a:ea typeface="DejaVu Sans"/>
              </a:rPr>
              <a:t>syndicales</a:t>
            </a:r>
            <a:r>
              <a:rPr lang="de-DE" strike="noStrike" dirty="0">
                <a:latin typeface="Arial"/>
                <a:ea typeface="DejaVu Sans"/>
              </a:rPr>
              <a:t>) et la </a:t>
            </a:r>
            <a:r>
              <a:rPr lang="de-DE" strike="noStrike" dirty="0" err="1">
                <a:latin typeface="Arial"/>
                <a:ea typeface="DejaVu Sans"/>
              </a:rPr>
              <a:t>Commission</a:t>
            </a:r>
            <a:r>
              <a:rPr lang="de-DE" strike="noStrike" dirty="0">
                <a:latin typeface="Arial"/>
                <a:ea typeface="DejaVu Sans"/>
              </a:rPr>
              <a:t> </a:t>
            </a:r>
            <a:r>
              <a:rPr lang="de-DE" strike="noStrike" dirty="0" err="1" smtClean="0">
                <a:latin typeface="Arial"/>
                <a:ea typeface="DejaVu Sans"/>
              </a:rPr>
              <a:t>Européenne</a:t>
            </a:r>
            <a:endParaRPr lang="de-DE" strike="noStrike" dirty="0" smtClean="0">
              <a:latin typeface="Arial"/>
              <a:ea typeface="DejaVu Sans"/>
            </a:endParaRPr>
          </a:p>
          <a:p>
            <a:pPr>
              <a:lnSpc>
                <a:spcPct val="90000"/>
              </a:lnSpc>
              <a:buFont typeface="Arial"/>
              <a:buChar char="•"/>
            </a:pPr>
            <a:endParaRPr lang="de-DE" sz="2000" dirty="0">
              <a:latin typeface="Arial"/>
            </a:endParaRPr>
          </a:p>
          <a:p>
            <a:pPr>
              <a:lnSpc>
                <a:spcPct val="90000"/>
              </a:lnSpc>
            </a:pPr>
            <a:endParaRPr lang="de-DE" dirty="0" smtClean="0"/>
          </a:p>
          <a:p>
            <a:pPr>
              <a:lnSpc>
                <a:spcPct val="90000"/>
              </a:lnSpc>
            </a:pPr>
            <a:endParaRPr lang="de-DE" dirty="0" smtClean="0"/>
          </a:p>
          <a:p>
            <a:pPr>
              <a:lnSpc>
                <a:spcPct val="90000"/>
              </a:lnSpc>
              <a:buFont typeface="Arial"/>
              <a:buChar char="•"/>
            </a:pPr>
            <a:r>
              <a:rPr lang="de-DE" dirty="0" smtClean="0"/>
              <a:t> La </a:t>
            </a:r>
            <a:r>
              <a:rPr lang="de-DE" dirty="0" err="1"/>
              <a:t>création</a:t>
            </a:r>
            <a:r>
              <a:rPr lang="de-DE" dirty="0"/>
              <a:t> des </a:t>
            </a:r>
            <a:r>
              <a:rPr lang="de-DE" b="1" dirty="0" smtClean="0"/>
              <a:t>EURES-T</a:t>
            </a:r>
            <a:r>
              <a:rPr lang="de-DE" dirty="0"/>
              <a:t> </a:t>
            </a:r>
            <a:r>
              <a:rPr lang="de-DE" dirty="0" smtClean="0"/>
              <a:t>(</a:t>
            </a:r>
            <a:r>
              <a:rPr lang="de-DE" b="1" dirty="0" smtClean="0"/>
              <a:t>Transfrontalier</a:t>
            </a:r>
            <a:r>
              <a:rPr lang="de-DE" dirty="0" smtClean="0"/>
              <a:t>):</a:t>
            </a:r>
          </a:p>
          <a:p>
            <a:pPr>
              <a:lnSpc>
                <a:spcPct val="90000"/>
              </a:lnSpc>
            </a:pPr>
            <a:r>
              <a:rPr lang="fr-FR" dirty="0" smtClean="0"/>
              <a:t>Afin </a:t>
            </a:r>
            <a:r>
              <a:rPr lang="fr-FR" dirty="0"/>
              <a:t>de répondre aux besoins spécifiques des régions limitrophes des partenariats </a:t>
            </a:r>
            <a:r>
              <a:rPr lang="fr-FR" dirty="0" smtClean="0"/>
              <a:t>transfrontaliers/EURES-T sont </a:t>
            </a:r>
            <a:r>
              <a:rPr lang="fr-FR" dirty="0"/>
              <a:t>mis en place.</a:t>
            </a:r>
          </a:p>
          <a:p>
            <a:pPr>
              <a:lnSpc>
                <a:spcPct val="90000"/>
              </a:lnSpc>
            </a:pPr>
            <a:endParaRPr lang="fr-FR" dirty="0"/>
          </a:p>
          <a:p>
            <a:pPr>
              <a:lnSpc>
                <a:spcPct val="90000"/>
              </a:lnSpc>
            </a:pPr>
            <a:r>
              <a:rPr lang="fr-FR" dirty="0" smtClean="0"/>
              <a:t>Le </a:t>
            </a:r>
            <a:r>
              <a:rPr lang="fr-FR" dirty="0"/>
              <a:t>champs d’intervention d’un EURES-T se limite à la région </a:t>
            </a:r>
            <a:r>
              <a:rPr lang="fr-FR" dirty="0" smtClean="0"/>
              <a:t>frontalière.</a:t>
            </a:r>
          </a:p>
          <a:p>
            <a:pPr>
              <a:lnSpc>
                <a:spcPct val="90000"/>
              </a:lnSpc>
            </a:pPr>
            <a:r>
              <a:rPr lang="fr-FR" dirty="0" smtClean="0">
                <a:solidFill>
                  <a:srgbClr val="FF0000"/>
                </a:solidFill>
                <a:sym typeface="Wingdings" panose="05000000000000000000" pitchFamily="2" charset="2"/>
              </a:rPr>
              <a:t> EURES-T-Rhin-Supérieur</a:t>
            </a:r>
            <a:endParaRPr lang="de-DE" dirty="0" smtClean="0">
              <a:solidFill>
                <a:srgbClr val="FF0000"/>
              </a:solidFill>
            </a:endParaRPr>
          </a:p>
          <a:p>
            <a:pPr>
              <a:lnSpc>
                <a:spcPct val="90000"/>
              </a:lnSpc>
            </a:pPr>
            <a:endParaRPr lang="de-DE" dirty="0"/>
          </a:p>
          <a:p>
            <a:pPr>
              <a:lnSpc>
                <a:spcPct val="90000"/>
              </a:lnSpc>
            </a:pPr>
            <a:endParaRPr dirty="0"/>
          </a:p>
        </p:txBody>
      </p:sp>
      <p:pic>
        <p:nvPicPr>
          <p:cNvPr id="219" name="Picture 11"/>
          <p:cNvPicPr/>
          <p:nvPr/>
        </p:nvPicPr>
        <p:blipFill>
          <a:blip r:embed="rId2"/>
          <a:stretch/>
        </p:blipFill>
        <p:spPr>
          <a:xfrm>
            <a:off x="251280" y="836640"/>
            <a:ext cx="1728432" cy="1080192"/>
          </a:xfrm>
          <a:prstGeom prst="rect">
            <a:avLst/>
          </a:prstGeom>
          <a:ln>
            <a:noFill/>
          </a:ln>
        </p:spPr>
      </p:pic>
      <p:pic>
        <p:nvPicPr>
          <p:cNvPr id="8" name="Grafik 4"/>
          <p:cNvPicPr/>
          <p:nvPr/>
        </p:nvPicPr>
        <p:blipFill>
          <a:blip r:embed="rId3"/>
          <a:stretch/>
        </p:blipFill>
        <p:spPr>
          <a:xfrm>
            <a:off x="7380312" y="836640"/>
            <a:ext cx="1440064" cy="360840"/>
          </a:xfrm>
          <a:prstGeom prst="rect">
            <a:avLst/>
          </a:prstGeom>
          <a:ln>
            <a:noFill/>
          </a:ln>
        </p:spPr>
      </p:pic>
    </p:spTree>
    <p:extLst>
      <p:ext uri="{BB962C8B-B14F-4D97-AF65-F5344CB8AC3E}">
        <p14:creationId xmlns:p14="http://schemas.microsoft.com/office/powerpoint/2010/main" val="34255433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2"/>
          <p:cNvSpPr/>
          <p:nvPr/>
        </p:nvSpPr>
        <p:spPr>
          <a:xfrm>
            <a:off x="377640" y="836712"/>
            <a:ext cx="8228520" cy="6061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2400" b="1" strike="noStrike" dirty="0">
                <a:solidFill>
                  <a:srgbClr val="0000FF"/>
                </a:solidFill>
                <a:latin typeface="Arial"/>
                <a:ea typeface="DejaVu Sans"/>
              </a:rPr>
              <a:t>Les </a:t>
            </a:r>
            <a:r>
              <a:rPr lang="de-DE" sz="2400" b="1" strike="noStrike" dirty="0" err="1">
                <a:solidFill>
                  <a:srgbClr val="0000FF"/>
                </a:solidFill>
                <a:latin typeface="Arial"/>
                <a:ea typeface="DejaVu Sans"/>
              </a:rPr>
              <a:t>objectifs</a:t>
            </a:r>
            <a:r>
              <a:rPr lang="de-DE" sz="2400" b="1" strike="noStrike" dirty="0">
                <a:solidFill>
                  <a:srgbClr val="0000FF"/>
                </a:solidFill>
                <a:latin typeface="Arial"/>
                <a:ea typeface="DejaVu Sans"/>
              </a:rPr>
              <a:t> </a:t>
            </a:r>
            <a:r>
              <a:rPr lang="de-DE" sz="2400" b="1" strike="noStrike" dirty="0" err="1" smtClean="0">
                <a:solidFill>
                  <a:srgbClr val="0000FF"/>
                </a:solidFill>
                <a:latin typeface="Arial"/>
                <a:ea typeface="DejaVu Sans"/>
              </a:rPr>
              <a:t>d‘EURES</a:t>
            </a:r>
            <a:endParaRPr dirty="0"/>
          </a:p>
        </p:txBody>
      </p:sp>
      <p:sp>
        <p:nvSpPr>
          <p:cNvPr id="222" name="CustomShape 3"/>
          <p:cNvSpPr/>
          <p:nvPr/>
        </p:nvSpPr>
        <p:spPr>
          <a:xfrm>
            <a:off x="351760" y="1844823"/>
            <a:ext cx="8612727" cy="42471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2200" strike="noStrike" dirty="0">
                <a:latin typeface="Arial"/>
                <a:ea typeface="DejaVu Sans"/>
              </a:rPr>
              <a:t>Plus </a:t>
            </a:r>
            <a:r>
              <a:rPr lang="de-DE" sz="2200" strike="noStrike" dirty="0" err="1">
                <a:latin typeface="Arial"/>
                <a:ea typeface="DejaVu Sans"/>
              </a:rPr>
              <a:t>grande</a:t>
            </a:r>
            <a:r>
              <a:rPr lang="de-DE" sz="2200" strike="noStrike" dirty="0">
                <a:latin typeface="Arial"/>
                <a:ea typeface="DejaVu Sans"/>
              </a:rPr>
              <a:t> </a:t>
            </a:r>
            <a:r>
              <a:rPr lang="de-DE" sz="2200" strike="noStrike" dirty="0" err="1">
                <a:latin typeface="Arial"/>
                <a:ea typeface="DejaVu Sans"/>
              </a:rPr>
              <a:t>transparence</a:t>
            </a:r>
            <a:r>
              <a:rPr lang="de-DE" sz="2200" strike="noStrike" dirty="0">
                <a:latin typeface="Arial"/>
                <a:ea typeface="DejaVu Sans"/>
              </a:rPr>
              <a:t> du </a:t>
            </a:r>
            <a:r>
              <a:rPr lang="de-DE" sz="2200" strike="noStrike" dirty="0" err="1">
                <a:latin typeface="Arial"/>
                <a:ea typeface="DejaVu Sans"/>
              </a:rPr>
              <a:t>marché</a:t>
            </a:r>
            <a:r>
              <a:rPr lang="de-DE" sz="2200" strike="noStrike" dirty="0">
                <a:latin typeface="Arial"/>
                <a:ea typeface="DejaVu Sans"/>
              </a:rPr>
              <a:t> de </a:t>
            </a:r>
            <a:r>
              <a:rPr lang="de-DE" sz="2200" strike="noStrike" dirty="0" err="1">
                <a:latin typeface="Arial"/>
                <a:ea typeface="DejaVu Sans"/>
              </a:rPr>
              <a:t>l’emploi</a:t>
            </a:r>
            <a:r>
              <a:rPr lang="de-DE" sz="2200" strike="noStrike" dirty="0">
                <a:latin typeface="Arial"/>
                <a:ea typeface="DejaVu Sans"/>
              </a:rPr>
              <a:t> en Europe par:</a:t>
            </a:r>
            <a:endParaRPr dirty="0"/>
          </a:p>
          <a:p>
            <a:pPr>
              <a:lnSpc>
                <a:spcPct val="80000"/>
              </a:lnSpc>
            </a:pPr>
            <a:endParaRPr lang="de-DE" dirty="0" smtClean="0"/>
          </a:p>
          <a:p>
            <a:pPr>
              <a:lnSpc>
                <a:spcPct val="80000"/>
              </a:lnSpc>
            </a:pPr>
            <a:endParaRPr dirty="0"/>
          </a:p>
          <a:p>
            <a:pPr lvl="1">
              <a:lnSpc>
                <a:spcPct val="80000"/>
              </a:lnSpc>
              <a:buFont typeface="Wingdings" charset="2"/>
              <a:buChar char=""/>
            </a:pPr>
            <a:r>
              <a:rPr lang="de-DE" dirty="0" err="1">
                <a:latin typeface="Arial"/>
                <a:ea typeface="DejaVu Sans"/>
              </a:rPr>
              <a:t>l</a:t>
            </a:r>
            <a:r>
              <a:rPr lang="de-DE" strike="noStrike" dirty="0" err="1" smtClean="0">
                <a:latin typeface="Arial"/>
                <a:ea typeface="DejaVu Sans"/>
              </a:rPr>
              <a:t>’échange</a:t>
            </a:r>
            <a:r>
              <a:rPr lang="de-DE" strike="noStrike" dirty="0" smtClean="0">
                <a:latin typeface="Arial"/>
                <a:ea typeface="DejaVu Sans"/>
              </a:rPr>
              <a:t> </a:t>
            </a:r>
            <a:r>
              <a:rPr lang="de-DE" strike="noStrike" dirty="0">
                <a:latin typeface="Arial"/>
                <a:ea typeface="DejaVu Sans"/>
              </a:rPr>
              <a:t>des </a:t>
            </a:r>
            <a:r>
              <a:rPr lang="de-DE" strike="noStrike" dirty="0" err="1">
                <a:latin typeface="Arial"/>
                <a:ea typeface="DejaVu Sans"/>
              </a:rPr>
              <a:t>offres</a:t>
            </a:r>
            <a:r>
              <a:rPr lang="de-DE" strike="noStrike" dirty="0">
                <a:latin typeface="Arial"/>
                <a:ea typeface="DejaVu Sans"/>
              </a:rPr>
              <a:t> </a:t>
            </a:r>
            <a:r>
              <a:rPr lang="de-DE" strike="noStrike" dirty="0" smtClean="0">
                <a:latin typeface="Arial"/>
                <a:ea typeface="DejaVu Sans"/>
              </a:rPr>
              <a:t>et</a:t>
            </a:r>
            <a:r>
              <a:rPr lang="de-DE" dirty="0" smtClean="0">
                <a:latin typeface="Arial"/>
                <a:ea typeface="DejaVu Sans"/>
              </a:rPr>
              <a:t> </a:t>
            </a:r>
            <a:r>
              <a:rPr lang="de-DE" strike="noStrike" dirty="0" err="1" smtClean="0">
                <a:latin typeface="Arial"/>
                <a:ea typeface="DejaVu Sans"/>
              </a:rPr>
              <a:t>demandeurs</a:t>
            </a:r>
            <a:r>
              <a:rPr lang="de-DE" strike="noStrike" dirty="0" smtClean="0">
                <a:latin typeface="Arial"/>
                <a:ea typeface="DejaVu Sans"/>
              </a:rPr>
              <a:t> </a:t>
            </a:r>
            <a:r>
              <a:rPr lang="de-DE" strike="noStrike" dirty="0" err="1" smtClean="0">
                <a:latin typeface="Arial"/>
                <a:ea typeface="DejaVu Sans"/>
              </a:rPr>
              <a:t>d’emploi</a:t>
            </a:r>
            <a:endParaRPr lang="de-DE" strike="noStrike" dirty="0" smtClean="0">
              <a:latin typeface="Arial"/>
              <a:ea typeface="DejaVu Sans"/>
            </a:endParaRPr>
          </a:p>
          <a:p>
            <a:pPr lvl="1">
              <a:lnSpc>
                <a:spcPct val="80000"/>
              </a:lnSpc>
            </a:pPr>
            <a:endParaRPr dirty="0"/>
          </a:p>
          <a:p>
            <a:pPr lvl="1">
              <a:lnSpc>
                <a:spcPct val="80000"/>
              </a:lnSpc>
              <a:buFont typeface="Wingdings" charset="2"/>
              <a:buChar char=""/>
            </a:pPr>
            <a:r>
              <a:rPr lang="de-DE" dirty="0" err="1">
                <a:latin typeface="Arial"/>
                <a:ea typeface="DejaVu Sans"/>
              </a:rPr>
              <a:t>l</a:t>
            </a:r>
            <a:r>
              <a:rPr lang="de-DE" strike="noStrike" dirty="0" err="1" smtClean="0">
                <a:latin typeface="Arial"/>
                <a:ea typeface="DejaVu Sans"/>
              </a:rPr>
              <a:t>’information</a:t>
            </a:r>
            <a:r>
              <a:rPr lang="de-DE" strike="noStrike" dirty="0" smtClean="0">
                <a:latin typeface="Arial"/>
                <a:ea typeface="DejaVu Sans"/>
              </a:rPr>
              <a:t> </a:t>
            </a:r>
            <a:r>
              <a:rPr lang="de-DE" strike="noStrike" dirty="0" err="1">
                <a:latin typeface="Arial"/>
                <a:ea typeface="DejaVu Sans"/>
              </a:rPr>
              <a:t>sur</a:t>
            </a:r>
            <a:r>
              <a:rPr lang="de-DE" strike="noStrike" dirty="0">
                <a:latin typeface="Arial"/>
                <a:ea typeface="DejaVu Sans"/>
              </a:rPr>
              <a:t> la </a:t>
            </a:r>
            <a:r>
              <a:rPr lang="de-DE" strike="noStrike" dirty="0" err="1">
                <a:latin typeface="Arial"/>
                <a:ea typeface="DejaVu Sans"/>
              </a:rPr>
              <a:t>situation</a:t>
            </a:r>
            <a:r>
              <a:rPr lang="de-DE" strike="noStrike" dirty="0">
                <a:latin typeface="Arial"/>
                <a:ea typeface="DejaVu Sans"/>
              </a:rPr>
              <a:t> </a:t>
            </a:r>
            <a:r>
              <a:rPr lang="de-DE" strike="noStrike" dirty="0" smtClean="0">
                <a:latin typeface="Arial"/>
                <a:ea typeface="DejaVu Sans"/>
              </a:rPr>
              <a:t>et</a:t>
            </a:r>
            <a:r>
              <a:rPr lang="de-DE" dirty="0" smtClean="0">
                <a:latin typeface="Arial"/>
                <a:ea typeface="DejaVu Sans"/>
              </a:rPr>
              <a:t> </a:t>
            </a:r>
            <a:r>
              <a:rPr lang="de-DE" strike="noStrike" dirty="0" err="1" smtClean="0">
                <a:latin typeface="Arial"/>
                <a:ea typeface="DejaVu Sans"/>
              </a:rPr>
              <a:t>évolution</a:t>
            </a:r>
            <a:r>
              <a:rPr lang="de-DE" strike="noStrike" dirty="0" smtClean="0">
                <a:latin typeface="Arial"/>
                <a:ea typeface="DejaVu Sans"/>
              </a:rPr>
              <a:t> </a:t>
            </a:r>
            <a:r>
              <a:rPr lang="de-DE" strike="noStrike" dirty="0">
                <a:latin typeface="Arial"/>
                <a:ea typeface="DejaVu Sans"/>
              </a:rPr>
              <a:t>des </a:t>
            </a:r>
            <a:r>
              <a:rPr lang="de-DE" strike="noStrike" dirty="0" err="1">
                <a:latin typeface="Arial"/>
                <a:ea typeface="DejaVu Sans"/>
              </a:rPr>
              <a:t>marchés</a:t>
            </a:r>
            <a:r>
              <a:rPr lang="de-DE" strike="noStrike" dirty="0">
                <a:latin typeface="Arial"/>
                <a:ea typeface="DejaVu Sans"/>
              </a:rPr>
              <a:t> de </a:t>
            </a:r>
            <a:r>
              <a:rPr lang="de-DE" strike="noStrike" dirty="0" err="1" smtClean="0">
                <a:latin typeface="Arial"/>
                <a:ea typeface="DejaVu Sans"/>
              </a:rPr>
              <a:t>l’emploi</a:t>
            </a:r>
            <a:endParaRPr lang="de-DE" strike="noStrike" dirty="0" smtClean="0">
              <a:latin typeface="Arial"/>
              <a:ea typeface="DejaVu Sans"/>
            </a:endParaRPr>
          </a:p>
          <a:p>
            <a:pPr lvl="1">
              <a:lnSpc>
                <a:spcPct val="80000"/>
              </a:lnSpc>
            </a:pPr>
            <a:endParaRPr dirty="0"/>
          </a:p>
          <a:p>
            <a:pPr lvl="1">
              <a:lnSpc>
                <a:spcPct val="80000"/>
              </a:lnSpc>
              <a:buFont typeface="Wingdings" charset="2"/>
              <a:buChar char=""/>
            </a:pPr>
            <a:r>
              <a:rPr lang="de-DE" dirty="0" err="1">
                <a:latin typeface="Arial"/>
                <a:ea typeface="DejaVu Sans"/>
              </a:rPr>
              <a:t>l</a:t>
            </a:r>
            <a:r>
              <a:rPr lang="de-DE" strike="noStrike" dirty="0" err="1" smtClean="0">
                <a:latin typeface="Arial"/>
                <a:ea typeface="DejaVu Sans"/>
              </a:rPr>
              <a:t>’information</a:t>
            </a:r>
            <a:r>
              <a:rPr lang="de-DE" strike="noStrike" dirty="0" smtClean="0">
                <a:latin typeface="Arial"/>
                <a:ea typeface="DejaVu Sans"/>
              </a:rPr>
              <a:t> </a:t>
            </a:r>
            <a:r>
              <a:rPr lang="de-DE" strike="noStrike" dirty="0" err="1">
                <a:latin typeface="Arial"/>
                <a:ea typeface="DejaVu Sans"/>
              </a:rPr>
              <a:t>sur</a:t>
            </a:r>
            <a:r>
              <a:rPr lang="de-DE" strike="noStrike" dirty="0">
                <a:latin typeface="Arial"/>
                <a:ea typeface="DejaVu Sans"/>
              </a:rPr>
              <a:t> les </a:t>
            </a:r>
            <a:r>
              <a:rPr lang="de-DE" strike="noStrike" dirty="0" err="1" smtClean="0">
                <a:latin typeface="Arial"/>
                <a:ea typeface="DejaVu Sans"/>
              </a:rPr>
              <a:t>conditions</a:t>
            </a:r>
            <a:r>
              <a:rPr lang="de-DE" strike="noStrike" dirty="0" smtClean="0">
                <a:latin typeface="Arial"/>
                <a:ea typeface="DejaVu Sans"/>
              </a:rPr>
              <a:t> de </a:t>
            </a:r>
            <a:r>
              <a:rPr lang="de-DE" strike="noStrike" dirty="0" err="1">
                <a:latin typeface="Arial"/>
                <a:ea typeface="DejaVu Sans"/>
              </a:rPr>
              <a:t>vie</a:t>
            </a:r>
            <a:r>
              <a:rPr lang="de-DE" strike="noStrike" dirty="0">
                <a:latin typeface="Arial"/>
                <a:ea typeface="DejaVu Sans"/>
              </a:rPr>
              <a:t> et de </a:t>
            </a:r>
            <a:r>
              <a:rPr lang="de-DE" strike="noStrike" dirty="0" err="1">
                <a:latin typeface="Arial"/>
                <a:ea typeface="DejaVu Sans"/>
              </a:rPr>
              <a:t>travail</a:t>
            </a:r>
            <a:endParaRPr dirty="0"/>
          </a:p>
          <a:p>
            <a:pPr>
              <a:lnSpc>
                <a:spcPct val="80000"/>
              </a:lnSpc>
            </a:pPr>
            <a:endParaRPr dirty="0"/>
          </a:p>
          <a:p>
            <a:pPr>
              <a:lnSpc>
                <a:spcPct val="80000"/>
              </a:lnSpc>
            </a:pPr>
            <a:endParaRPr lang="de-DE" sz="2200" strike="noStrike" dirty="0" smtClean="0">
              <a:latin typeface="Arial"/>
              <a:ea typeface="DejaVu Sans"/>
              <a:sym typeface="Wingdings" panose="05000000000000000000" pitchFamily="2" charset="2"/>
            </a:endParaRPr>
          </a:p>
          <a:p>
            <a:pPr>
              <a:lnSpc>
                <a:spcPct val="80000"/>
              </a:lnSpc>
            </a:pPr>
            <a:r>
              <a:rPr lang="de-DE" sz="2200" strike="noStrike" dirty="0" smtClean="0">
                <a:latin typeface="Arial"/>
                <a:ea typeface="DejaVu Sans"/>
                <a:sym typeface="Wingdings" panose="05000000000000000000" pitchFamily="2" charset="2"/>
              </a:rPr>
              <a:t></a:t>
            </a:r>
            <a:r>
              <a:rPr lang="de-DE" sz="2200" strike="noStrike" dirty="0" smtClean="0">
                <a:latin typeface="Arial"/>
                <a:ea typeface="DejaVu Sans"/>
              </a:rPr>
              <a:t>Plus </a:t>
            </a:r>
            <a:r>
              <a:rPr lang="de-DE" sz="2200" strike="noStrike" dirty="0" err="1">
                <a:latin typeface="Arial"/>
                <a:ea typeface="DejaVu Sans"/>
              </a:rPr>
              <a:t>grande</a:t>
            </a:r>
            <a:r>
              <a:rPr lang="de-DE" sz="2200" strike="noStrike" dirty="0">
                <a:latin typeface="Arial"/>
                <a:ea typeface="DejaVu Sans"/>
              </a:rPr>
              <a:t> </a:t>
            </a:r>
            <a:r>
              <a:rPr lang="de-DE" sz="2200" strike="noStrike" dirty="0" err="1">
                <a:latin typeface="Arial"/>
                <a:ea typeface="DejaVu Sans"/>
              </a:rPr>
              <a:t>mobilité</a:t>
            </a:r>
            <a:r>
              <a:rPr lang="de-DE" sz="2200" strike="noStrike" dirty="0">
                <a:latin typeface="Arial"/>
                <a:ea typeface="DejaVu Sans"/>
              </a:rPr>
              <a:t> </a:t>
            </a:r>
            <a:r>
              <a:rPr lang="de-DE" sz="2200" strike="noStrike" dirty="0" err="1">
                <a:latin typeface="Arial"/>
                <a:ea typeface="DejaVu Sans"/>
              </a:rPr>
              <a:t>professionnelle</a:t>
            </a:r>
            <a:r>
              <a:rPr lang="de-DE" sz="2200" strike="noStrike" dirty="0">
                <a:latin typeface="Arial"/>
                <a:ea typeface="DejaVu Sans"/>
              </a:rPr>
              <a:t> </a:t>
            </a:r>
            <a:r>
              <a:rPr lang="de-DE" sz="2200" strike="noStrike" dirty="0" err="1">
                <a:latin typeface="Arial"/>
                <a:ea typeface="DejaVu Sans"/>
              </a:rPr>
              <a:t>dans</a:t>
            </a:r>
            <a:r>
              <a:rPr lang="de-DE" sz="2200" strike="noStrike" dirty="0">
                <a:latin typeface="Arial"/>
                <a:ea typeface="DejaVu Sans"/>
              </a:rPr>
              <a:t> </a:t>
            </a:r>
            <a:r>
              <a:rPr lang="de-DE" sz="2200" strike="noStrike" dirty="0" err="1">
                <a:latin typeface="Arial"/>
                <a:ea typeface="DejaVu Sans"/>
              </a:rPr>
              <a:t>l’espace</a:t>
            </a:r>
            <a:r>
              <a:rPr lang="de-DE" sz="2200" strike="noStrike" dirty="0">
                <a:latin typeface="Arial"/>
                <a:ea typeface="DejaVu Sans"/>
              </a:rPr>
              <a:t> </a:t>
            </a:r>
            <a:r>
              <a:rPr lang="de-DE" sz="2200" strike="noStrike" dirty="0" err="1">
                <a:latin typeface="Arial"/>
                <a:ea typeface="DejaVu Sans"/>
              </a:rPr>
              <a:t>économique</a:t>
            </a:r>
            <a:r>
              <a:rPr lang="de-DE" sz="2200" strike="noStrike" dirty="0">
                <a:latin typeface="Arial"/>
                <a:ea typeface="DejaVu Sans"/>
              </a:rPr>
              <a:t> </a:t>
            </a:r>
            <a:r>
              <a:rPr lang="de-DE" sz="2200" strike="noStrike" dirty="0" err="1">
                <a:latin typeface="Arial"/>
                <a:ea typeface="DejaVu Sans"/>
              </a:rPr>
              <a:t>européen</a:t>
            </a:r>
            <a:endParaRPr dirty="0"/>
          </a:p>
          <a:p>
            <a:pPr>
              <a:lnSpc>
                <a:spcPct val="80000"/>
              </a:lnSpc>
            </a:pPr>
            <a:endParaRPr dirty="0"/>
          </a:p>
        </p:txBody>
      </p:sp>
      <p:pic>
        <p:nvPicPr>
          <p:cNvPr id="224" name="Picture 11"/>
          <p:cNvPicPr/>
          <p:nvPr/>
        </p:nvPicPr>
        <p:blipFill>
          <a:blip r:embed="rId2"/>
          <a:stretch/>
        </p:blipFill>
        <p:spPr>
          <a:xfrm>
            <a:off x="107504" y="764704"/>
            <a:ext cx="790920" cy="548280"/>
          </a:xfrm>
          <a:prstGeom prst="rect">
            <a:avLst/>
          </a:prstGeom>
          <a:ln>
            <a:noFill/>
          </a:ln>
        </p:spPr>
      </p:pic>
      <p:pic>
        <p:nvPicPr>
          <p:cNvPr id="8" name="Grafik 4"/>
          <p:cNvPicPr/>
          <p:nvPr/>
        </p:nvPicPr>
        <p:blipFill>
          <a:blip r:embed="rId3"/>
          <a:stretch/>
        </p:blipFill>
        <p:spPr>
          <a:xfrm>
            <a:off x="7671669" y="858424"/>
            <a:ext cx="1296048" cy="360840"/>
          </a:xfrm>
          <a:prstGeom prst="rect">
            <a:avLst/>
          </a:prstGeom>
          <a:ln>
            <a:noFill/>
          </a:ln>
        </p:spPr>
      </p:pic>
    </p:spTree>
    <p:extLst>
      <p:ext uri="{BB962C8B-B14F-4D97-AF65-F5344CB8AC3E}">
        <p14:creationId xmlns:p14="http://schemas.microsoft.com/office/powerpoint/2010/main" val="38957537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11"/>
          <p:cNvPicPr/>
          <p:nvPr/>
        </p:nvPicPr>
        <p:blipFill>
          <a:blip r:embed="rId2"/>
          <a:stretch/>
        </p:blipFill>
        <p:spPr>
          <a:xfrm>
            <a:off x="179512" y="764704"/>
            <a:ext cx="1149840" cy="886320"/>
          </a:xfrm>
          <a:prstGeom prst="rect">
            <a:avLst/>
          </a:prstGeom>
          <a:ln>
            <a:noFill/>
          </a:ln>
        </p:spPr>
      </p:pic>
      <p:pic>
        <p:nvPicPr>
          <p:cNvPr id="205" name="Picture 4"/>
          <p:cNvPicPr/>
          <p:nvPr/>
        </p:nvPicPr>
        <p:blipFill>
          <a:blip r:embed="rId3"/>
          <a:stretch/>
        </p:blipFill>
        <p:spPr>
          <a:xfrm>
            <a:off x="2555776" y="836640"/>
            <a:ext cx="4248472" cy="5223810"/>
          </a:xfrm>
          <a:prstGeom prst="rect">
            <a:avLst/>
          </a:prstGeom>
          <a:ln>
            <a:noFill/>
          </a:ln>
        </p:spPr>
      </p:pic>
      <p:sp>
        <p:nvSpPr>
          <p:cNvPr id="2" name="Textfeld 1"/>
          <p:cNvSpPr txBox="1"/>
          <p:nvPr/>
        </p:nvSpPr>
        <p:spPr>
          <a:xfrm>
            <a:off x="364899" y="3076583"/>
            <a:ext cx="1146468" cy="369332"/>
          </a:xfrm>
          <a:prstGeom prst="rect">
            <a:avLst/>
          </a:prstGeom>
          <a:noFill/>
        </p:spPr>
        <p:txBody>
          <a:bodyPr wrap="none" rtlCol="0">
            <a:spAutoFit/>
          </a:bodyPr>
          <a:lstStyle/>
          <a:p>
            <a:r>
              <a:rPr lang="de-DE" b="1" dirty="0" smtClean="0"/>
              <a:t>FRANCE</a:t>
            </a:r>
            <a:endParaRPr lang="de-DE" b="1" dirty="0"/>
          </a:p>
        </p:txBody>
      </p:sp>
      <p:sp>
        <p:nvSpPr>
          <p:cNvPr id="3" name="Textfeld 2"/>
          <p:cNvSpPr txBox="1"/>
          <p:nvPr/>
        </p:nvSpPr>
        <p:spPr>
          <a:xfrm>
            <a:off x="7499357" y="2924944"/>
            <a:ext cx="1646605" cy="369332"/>
          </a:xfrm>
          <a:prstGeom prst="rect">
            <a:avLst/>
          </a:prstGeom>
          <a:noFill/>
        </p:spPr>
        <p:txBody>
          <a:bodyPr wrap="none" rtlCol="0">
            <a:spAutoFit/>
          </a:bodyPr>
          <a:lstStyle/>
          <a:p>
            <a:r>
              <a:rPr lang="de-DE" b="1" dirty="0" smtClean="0"/>
              <a:t>ALLEMAGNE</a:t>
            </a:r>
            <a:endParaRPr lang="de-DE" b="1" dirty="0"/>
          </a:p>
        </p:txBody>
      </p:sp>
      <p:sp>
        <p:nvSpPr>
          <p:cNvPr id="4" name="Textfeld 3"/>
          <p:cNvSpPr txBox="1"/>
          <p:nvPr/>
        </p:nvSpPr>
        <p:spPr>
          <a:xfrm>
            <a:off x="7243475" y="5622105"/>
            <a:ext cx="1031051" cy="369332"/>
          </a:xfrm>
          <a:prstGeom prst="rect">
            <a:avLst/>
          </a:prstGeom>
          <a:noFill/>
        </p:spPr>
        <p:txBody>
          <a:bodyPr wrap="none" rtlCol="0">
            <a:spAutoFit/>
          </a:bodyPr>
          <a:lstStyle/>
          <a:p>
            <a:r>
              <a:rPr lang="de-DE" b="1" dirty="0" smtClean="0"/>
              <a:t>SUISSE</a:t>
            </a:r>
            <a:endParaRPr lang="de-DE" b="1" dirty="0"/>
          </a:p>
        </p:txBody>
      </p:sp>
      <p:sp>
        <p:nvSpPr>
          <p:cNvPr id="5" name="Textfeld 4"/>
          <p:cNvSpPr txBox="1"/>
          <p:nvPr/>
        </p:nvSpPr>
        <p:spPr>
          <a:xfrm>
            <a:off x="3203848" y="3929683"/>
            <a:ext cx="761747" cy="307777"/>
          </a:xfrm>
          <a:prstGeom prst="rect">
            <a:avLst/>
          </a:prstGeom>
          <a:noFill/>
        </p:spPr>
        <p:txBody>
          <a:bodyPr wrap="none" rtlCol="0">
            <a:spAutoFit/>
          </a:bodyPr>
          <a:lstStyle/>
          <a:p>
            <a:r>
              <a:rPr lang="de-DE" sz="1400" b="1" i="1" dirty="0" smtClean="0">
                <a:solidFill>
                  <a:srgbClr val="FF0000"/>
                </a:solidFill>
              </a:rPr>
              <a:t>Alsace</a:t>
            </a:r>
            <a:endParaRPr lang="de-DE" sz="1400" b="1" i="1" dirty="0">
              <a:solidFill>
                <a:srgbClr val="FF0000"/>
              </a:solidFill>
            </a:endParaRPr>
          </a:p>
        </p:txBody>
      </p:sp>
      <p:sp>
        <p:nvSpPr>
          <p:cNvPr id="6" name="Textfeld 5"/>
          <p:cNvSpPr txBox="1"/>
          <p:nvPr/>
        </p:nvSpPr>
        <p:spPr>
          <a:xfrm>
            <a:off x="6443640" y="4184919"/>
            <a:ext cx="1734706" cy="307777"/>
          </a:xfrm>
          <a:prstGeom prst="rect">
            <a:avLst/>
          </a:prstGeom>
          <a:noFill/>
        </p:spPr>
        <p:txBody>
          <a:bodyPr wrap="none" rtlCol="0">
            <a:spAutoFit/>
          </a:bodyPr>
          <a:lstStyle/>
          <a:p>
            <a:r>
              <a:rPr lang="de-DE" sz="1400" b="1" i="1" dirty="0" smtClean="0">
                <a:solidFill>
                  <a:srgbClr val="FF0000"/>
                </a:solidFill>
              </a:rPr>
              <a:t>Bade-</a:t>
            </a:r>
            <a:r>
              <a:rPr lang="de-DE" sz="1400" b="1" i="1" dirty="0" err="1" smtClean="0">
                <a:solidFill>
                  <a:srgbClr val="FF0000"/>
                </a:solidFill>
              </a:rPr>
              <a:t>Wurtemberg</a:t>
            </a:r>
            <a:endParaRPr lang="de-DE" sz="1400" b="1" i="1" dirty="0">
              <a:solidFill>
                <a:srgbClr val="FF0000"/>
              </a:solidFill>
            </a:endParaRPr>
          </a:p>
        </p:txBody>
      </p:sp>
      <p:sp>
        <p:nvSpPr>
          <p:cNvPr id="7" name="Textfeld 6"/>
          <p:cNvSpPr txBox="1"/>
          <p:nvPr/>
        </p:nvSpPr>
        <p:spPr>
          <a:xfrm>
            <a:off x="444685" y="5775993"/>
            <a:ext cx="1174987" cy="369332"/>
          </a:xfrm>
          <a:prstGeom prst="rect">
            <a:avLst/>
          </a:prstGeom>
          <a:noFill/>
        </p:spPr>
        <p:txBody>
          <a:bodyPr wrap="square" rtlCol="0">
            <a:spAutoFit/>
          </a:bodyPr>
          <a:lstStyle/>
          <a:p>
            <a:r>
              <a:rPr lang="de-DE" b="1" dirty="0" err="1" smtClean="0"/>
              <a:t>Espagne</a:t>
            </a:r>
            <a:endParaRPr lang="de-DE" b="1" dirty="0"/>
          </a:p>
        </p:txBody>
      </p:sp>
      <p:pic>
        <p:nvPicPr>
          <p:cNvPr id="11" name="Grafik 4"/>
          <p:cNvPicPr/>
          <p:nvPr/>
        </p:nvPicPr>
        <p:blipFill>
          <a:blip r:embed="rId4"/>
          <a:stretch/>
        </p:blipFill>
        <p:spPr>
          <a:xfrm>
            <a:off x="7590498" y="908720"/>
            <a:ext cx="1368056" cy="288832"/>
          </a:xfrm>
          <a:prstGeom prst="rect">
            <a:avLst/>
          </a:prstGeom>
          <a:ln>
            <a:noFill/>
          </a:ln>
        </p:spPr>
      </p:pic>
    </p:spTree>
    <p:extLst>
      <p:ext uri="{BB962C8B-B14F-4D97-AF65-F5344CB8AC3E}">
        <p14:creationId xmlns:p14="http://schemas.microsoft.com/office/powerpoint/2010/main" val="19382135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1" descr="EURES-T_CMYK_2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8" y="806450"/>
            <a:ext cx="933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602" y="1033192"/>
            <a:ext cx="3354387"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80" y="1844824"/>
            <a:ext cx="4032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Textfeld 4"/>
          <p:cNvSpPr txBox="1">
            <a:spLocks noChangeArrowheads="1"/>
          </p:cNvSpPr>
          <p:nvPr/>
        </p:nvSpPr>
        <p:spPr bwMode="auto">
          <a:xfrm>
            <a:off x="1209273" y="996323"/>
            <a:ext cx="3348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2000" b="1" dirty="0" err="1" smtClean="0">
                <a:latin typeface="Arial" panose="020B0604020202020204" pitchFamily="34" charset="0"/>
                <a:cs typeface="Arial" panose="020B0604020202020204" pitchFamily="34" charset="0"/>
              </a:rPr>
              <a:t>Région</a:t>
            </a:r>
            <a:r>
              <a:rPr lang="de-DE" altLang="de-DE" sz="2000" b="1" dirty="0" smtClean="0">
                <a:latin typeface="Arial" panose="020B0604020202020204" pitchFamily="34" charset="0"/>
                <a:cs typeface="Arial" panose="020B0604020202020204" pitchFamily="34" charset="0"/>
              </a:rPr>
              <a:t> du </a:t>
            </a:r>
            <a:r>
              <a:rPr lang="de-DE" altLang="de-DE" sz="2000" b="1" dirty="0" err="1" smtClean="0">
                <a:latin typeface="Arial" panose="020B0604020202020204" pitchFamily="34" charset="0"/>
                <a:cs typeface="Arial" panose="020B0604020202020204" pitchFamily="34" charset="0"/>
              </a:rPr>
              <a:t>Rhin</a:t>
            </a:r>
            <a:r>
              <a:rPr lang="de-DE" altLang="de-DE" sz="2000" b="1" dirty="0" smtClean="0">
                <a:latin typeface="Arial" panose="020B0604020202020204" pitchFamily="34" charset="0"/>
                <a:cs typeface="Arial" panose="020B0604020202020204" pitchFamily="34" charset="0"/>
              </a:rPr>
              <a:t> </a:t>
            </a:r>
            <a:r>
              <a:rPr lang="de-DE" altLang="de-DE" sz="2000" b="1" dirty="0" err="1" smtClean="0">
                <a:latin typeface="Arial" panose="020B0604020202020204" pitchFamily="34" charset="0"/>
                <a:cs typeface="Arial" panose="020B0604020202020204" pitchFamily="34" charset="0"/>
              </a:rPr>
              <a:t>Supérieur</a:t>
            </a:r>
            <a:endParaRPr lang="de-DE" altLang="de-DE" sz="2000" b="1" dirty="0">
              <a:latin typeface="Arial" panose="020B0604020202020204" pitchFamily="34" charset="0"/>
              <a:cs typeface="Arial" panose="020B0604020202020204" pitchFamily="34" charset="0"/>
            </a:endParaRPr>
          </a:p>
        </p:txBody>
      </p:sp>
      <p:pic>
        <p:nvPicPr>
          <p:cNvPr id="7" name="Grafik 4"/>
          <p:cNvPicPr/>
          <p:nvPr/>
        </p:nvPicPr>
        <p:blipFill>
          <a:blip r:embed="rId5"/>
          <a:stretch/>
        </p:blipFill>
        <p:spPr>
          <a:xfrm>
            <a:off x="7740352" y="888776"/>
            <a:ext cx="1296048" cy="288832"/>
          </a:xfrm>
          <a:prstGeom prst="rect">
            <a:avLst/>
          </a:prstGeom>
          <a:ln>
            <a:noFill/>
          </a:ln>
        </p:spPr>
      </p:pic>
    </p:spTree>
    <p:extLst>
      <p:ext uri="{BB962C8B-B14F-4D97-AF65-F5344CB8AC3E}">
        <p14:creationId xmlns:p14="http://schemas.microsoft.com/office/powerpoint/2010/main" val="491593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11"/>
          <p:cNvPicPr/>
          <p:nvPr/>
        </p:nvPicPr>
        <p:blipFill>
          <a:blip r:embed="rId3"/>
          <a:stretch/>
        </p:blipFill>
        <p:spPr>
          <a:xfrm>
            <a:off x="94108" y="822866"/>
            <a:ext cx="792688" cy="432120"/>
          </a:xfrm>
          <a:prstGeom prst="rect">
            <a:avLst/>
          </a:prstGeom>
          <a:ln>
            <a:noFill/>
          </a:ln>
        </p:spPr>
      </p:pic>
      <p:pic>
        <p:nvPicPr>
          <p:cNvPr id="8" name="Grafik 7"/>
          <p:cNvPicPr>
            <a:picLocks noChangeAspect="1"/>
          </p:cNvPicPr>
          <p:nvPr/>
        </p:nvPicPr>
        <p:blipFill>
          <a:blip r:embed="rId4"/>
          <a:stretch>
            <a:fillRect/>
          </a:stretch>
        </p:blipFill>
        <p:spPr>
          <a:xfrm>
            <a:off x="1043608" y="1075692"/>
            <a:ext cx="6866352" cy="5132095"/>
          </a:xfrm>
          <a:prstGeom prst="rect">
            <a:avLst/>
          </a:prstGeom>
        </p:spPr>
      </p:pic>
      <p:pic>
        <p:nvPicPr>
          <p:cNvPr id="12" name="Grafik 4"/>
          <p:cNvPicPr/>
          <p:nvPr/>
        </p:nvPicPr>
        <p:blipFill>
          <a:blip r:embed="rId5"/>
          <a:stretch/>
        </p:blipFill>
        <p:spPr>
          <a:xfrm>
            <a:off x="7596336" y="931276"/>
            <a:ext cx="1296048" cy="288832"/>
          </a:xfrm>
          <a:prstGeom prst="rect">
            <a:avLst/>
          </a:prstGeom>
          <a:ln>
            <a:noFill/>
          </a:ln>
        </p:spPr>
      </p:pic>
    </p:spTree>
    <p:extLst>
      <p:ext uri="{BB962C8B-B14F-4D97-AF65-F5344CB8AC3E}">
        <p14:creationId xmlns:p14="http://schemas.microsoft.com/office/powerpoint/2010/main" val="31753537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11"/>
          <p:cNvPicPr/>
          <p:nvPr/>
        </p:nvPicPr>
        <p:blipFill>
          <a:blip r:embed="rId2"/>
          <a:stretch/>
        </p:blipFill>
        <p:spPr>
          <a:xfrm>
            <a:off x="250920" y="836640"/>
            <a:ext cx="574920" cy="443520"/>
          </a:xfrm>
          <a:prstGeom prst="rect">
            <a:avLst/>
          </a:prstGeom>
          <a:ln>
            <a:noFill/>
          </a:ln>
        </p:spPr>
      </p:pic>
      <p:pic>
        <p:nvPicPr>
          <p:cNvPr id="265" name="Picture 6"/>
          <p:cNvPicPr/>
          <p:nvPr/>
        </p:nvPicPr>
        <p:blipFill>
          <a:blip r:embed="rId3"/>
          <a:stretch/>
        </p:blipFill>
        <p:spPr>
          <a:xfrm>
            <a:off x="826920" y="1089000"/>
            <a:ext cx="3604320" cy="5074200"/>
          </a:xfrm>
          <a:prstGeom prst="rect">
            <a:avLst/>
          </a:prstGeom>
          <a:ln>
            <a:noFill/>
          </a:ln>
        </p:spPr>
      </p:pic>
      <p:pic>
        <p:nvPicPr>
          <p:cNvPr id="266" name="Picture 1"/>
          <p:cNvPicPr/>
          <p:nvPr/>
        </p:nvPicPr>
        <p:blipFill>
          <a:blip r:embed="rId4"/>
          <a:stretch/>
        </p:blipFill>
        <p:spPr>
          <a:xfrm>
            <a:off x="4584600" y="836640"/>
            <a:ext cx="3077280" cy="5596560"/>
          </a:xfrm>
          <a:prstGeom prst="rect">
            <a:avLst/>
          </a:prstGeom>
          <a:ln>
            <a:noFill/>
          </a:ln>
        </p:spPr>
      </p:pic>
      <p:sp>
        <p:nvSpPr>
          <p:cNvPr id="267" name="CustomShape 1"/>
          <p:cNvSpPr/>
          <p:nvPr/>
        </p:nvSpPr>
        <p:spPr>
          <a:xfrm>
            <a:off x="1224000" y="836640"/>
            <a:ext cx="2051856"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b="1" strike="noStrike" dirty="0">
                <a:solidFill>
                  <a:srgbClr val="000000"/>
                </a:solidFill>
                <a:latin typeface="Arial"/>
                <a:ea typeface="DejaVu Sans"/>
              </a:rPr>
              <a:t>Les </a:t>
            </a:r>
            <a:r>
              <a:rPr lang="de-DE" b="1" strike="noStrike" dirty="0" err="1">
                <a:solidFill>
                  <a:srgbClr val="000000"/>
                </a:solidFill>
                <a:latin typeface="Arial"/>
                <a:ea typeface="DejaVu Sans"/>
              </a:rPr>
              <a:t>Frontaliers</a:t>
            </a:r>
            <a:endParaRPr b="1" dirty="0"/>
          </a:p>
        </p:txBody>
      </p:sp>
      <p:pic>
        <p:nvPicPr>
          <p:cNvPr id="7" name="Grafik 4"/>
          <p:cNvPicPr/>
          <p:nvPr/>
        </p:nvPicPr>
        <p:blipFill>
          <a:blip r:embed="rId5"/>
          <a:stretch/>
        </p:blipFill>
        <p:spPr>
          <a:xfrm>
            <a:off x="7694327" y="836640"/>
            <a:ext cx="1224040" cy="28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395280" y="1268280"/>
            <a:ext cx="8747640" cy="118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ts val="52"/>
              </a:lnSpc>
            </a:pPr>
            <a:endParaRPr/>
          </a:p>
          <a:p>
            <a:pPr>
              <a:lnSpc>
                <a:spcPct val="100000"/>
              </a:lnSpc>
            </a:pPr>
            <a:endParaRPr/>
          </a:p>
          <a:p>
            <a:pPr>
              <a:lnSpc>
                <a:spcPct val="100000"/>
              </a:lnSpc>
            </a:pPr>
            <a:endParaRPr/>
          </a:p>
        </p:txBody>
      </p:sp>
      <p:pic>
        <p:nvPicPr>
          <p:cNvPr id="297" name="Grafik 4"/>
          <p:cNvPicPr/>
          <p:nvPr/>
        </p:nvPicPr>
        <p:blipFill>
          <a:blip r:embed="rId3"/>
          <a:stretch/>
        </p:blipFill>
        <p:spPr>
          <a:xfrm>
            <a:off x="7380360" y="836640"/>
            <a:ext cx="1618200" cy="371880"/>
          </a:xfrm>
          <a:prstGeom prst="rect">
            <a:avLst/>
          </a:prstGeom>
          <a:ln>
            <a:noFill/>
          </a:ln>
        </p:spPr>
      </p:pic>
      <p:sp>
        <p:nvSpPr>
          <p:cNvPr id="298" name="CustomShape 2"/>
          <p:cNvSpPr/>
          <p:nvPr/>
        </p:nvSpPr>
        <p:spPr>
          <a:xfrm>
            <a:off x="467544" y="1124744"/>
            <a:ext cx="8352928" cy="531637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de-DE" sz="2400" b="1" strike="noStrike" dirty="0">
                <a:solidFill>
                  <a:srgbClr val="FF0000"/>
                </a:solidFill>
                <a:latin typeface="Arial"/>
                <a:ea typeface="DejaVu Sans"/>
              </a:rPr>
              <a:t>     </a:t>
            </a:r>
            <a:r>
              <a:rPr lang="de-DE" sz="2400" b="1" dirty="0" smtClean="0">
                <a:solidFill>
                  <a:srgbClr val="FF0000"/>
                </a:solidFill>
                <a:latin typeface="Arial"/>
                <a:ea typeface="DejaVu Sans"/>
              </a:rPr>
              <a:t>Nos </a:t>
            </a:r>
            <a:r>
              <a:rPr lang="de-DE" sz="2400" b="1" dirty="0" err="1" smtClean="0">
                <a:solidFill>
                  <a:srgbClr val="FF0000"/>
                </a:solidFill>
                <a:latin typeface="Arial"/>
                <a:ea typeface="DejaVu Sans"/>
              </a:rPr>
              <a:t>offre</a:t>
            </a:r>
            <a:r>
              <a:rPr lang="de-DE" sz="2400" b="1" strike="noStrike" dirty="0" err="1" smtClean="0">
                <a:solidFill>
                  <a:srgbClr val="FF0000"/>
                </a:solidFill>
                <a:latin typeface="Arial"/>
                <a:ea typeface="DejaVu Sans"/>
              </a:rPr>
              <a:t>s</a:t>
            </a:r>
            <a:r>
              <a:rPr lang="de-DE" sz="2400" b="1" strike="noStrike" dirty="0" smtClean="0">
                <a:solidFill>
                  <a:srgbClr val="FF0000"/>
                </a:solidFill>
                <a:latin typeface="Arial"/>
                <a:ea typeface="DejaVu Sans"/>
              </a:rPr>
              <a:t> </a:t>
            </a:r>
            <a:r>
              <a:rPr lang="de-DE" sz="2400" b="1" strike="noStrike" dirty="0" err="1" smtClean="0">
                <a:solidFill>
                  <a:srgbClr val="FF0000"/>
                </a:solidFill>
                <a:latin typeface="Arial"/>
                <a:ea typeface="DejaVu Sans"/>
              </a:rPr>
              <a:t>transfrontaliers</a:t>
            </a:r>
            <a:endParaRPr dirty="0"/>
          </a:p>
          <a:p>
            <a:pPr>
              <a:lnSpc>
                <a:spcPct val="100000"/>
              </a:lnSpc>
            </a:pPr>
            <a:r>
              <a:rPr lang="de-DE" sz="2000" b="1" strike="noStrike" dirty="0">
                <a:solidFill>
                  <a:srgbClr val="000000"/>
                </a:solidFill>
                <a:latin typeface="Arial"/>
                <a:ea typeface="DejaVu Sans"/>
              </a:rPr>
              <a:t>      </a:t>
            </a:r>
            <a:endParaRPr dirty="0"/>
          </a:p>
          <a:p>
            <a:pPr marL="285750" indent="-285750">
              <a:lnSpc>
                <a:spcPct val="100000"/>
              </a:lnSpc>
              <a:buFontTx/>
              <a:buChar char="-"/>
            </a:pPr>
            <a:r>
              <a:rPr lang="de-DE" sz="1600" dirty="0" smtClean="0"/>
              <a:t>Conseil </a:t>
            </a:r>
            <a:r>
              <a:rPr lang="de-DE" sz="1600" dirty="0" err="1" smtClean="0"/>
              <a:t>individuel</a:t>
            </a:r>
            <a:endParaRPr lang="de-DE" sz="1600" dirty="0" smtClean="0"/>
          </a:p>
          <a:p>
            <a:pPr marL="285750" indent="-285750">
              <a:lnSpc>
                <a:spcPct val="100000"/>
              </a:lnSpc>
              <a:buFontTx/>
              <a:buChar char="-"/>
            </a:pPr>
            <a:endParaRPr lang="de-DE" sz="1600" dirty="0" smtClean="0"/>
          </a:p>
          <a:p>
            <a:pPr marL="285750" indent="-285750">
              <a:lnSpc>
                <a:spcPct val="100000"/>
              </a:lnSpc>
              <a:buFontTx/>
              <a:buChar char="-"/>
            </a:pPr>
            <a:r>
              <a:rPr lang="de-DE" sz="1600" dirty="0"/>
              <a:t>Service </a:t>
            </a:r>
            <a:r>
              <a:rPr lang="de-DE" sz="1600" dirty="0" err="1"/>
              <a:t>placement</a:t>
            </a:r>
            <a:r>
              <a:rPr lang="de-DE" sz="1600" dirty="0"/>
              <a:t> </a:t>
            </a:r>
            <a:r>
              <a:rPr lang="de-DE" sz="1600" dirty="0" smtClean="0"/>
              <a:t>transfrontalier</a:t>
            </a:r>
          </a:p>
          <a:p>
            <a:pPr>
              <a:lnSpc>
                <a:spcPct val="100000"/>
              </a:lnSpc>
            </a:pPr>
            <a:endParaRPr lang="de-DE" sz="1600" dirty="0" smtClean="0"/>
          </a:p>
          <a:p>
            <a:pPr marL="285750" indent="-285750">
              <a:lnSpc>
                <a:spcPct val="100000"/>
              </a:lnSpc>
              <a:buFontTx/>
              <a:buChar char="-"/>
            </a:pPr>
            <a:r>
              <a:rPr lang="de-DE" sz="1600" dirty="0" smtClean="0"/>
              <a:t>Ateliers de </a:t>
            </a:r>
            <a:r>
              <a:rPr lang="de-DE" sz="1600" dirty="0" err="1" smtClean="0"/>
              <a:t>recherche</a:t>
            </a:r>
            <a:r>
              <a:rPr lang="de-DE" sz="1600" dirty="0" smtClean="0"/>
              <a:t> </a:t>
            </a:r>
            <a:r>
              <a:rPr lang="de-DE" sz="1600" dirty="0" err="1" smtClean="0"/>
              <a:t>d‘emploi</a:t>
            </a:r>
            <a:r>
              <a:rPr lang="de-DE" sz="1600" dirty="0" smtClean="0"/>
              <a:t> / </a:t>
            </a:r>
            <a:r>
              <a:rPr lang="de-DE" sz="1600" dirty="0" err="1" smtClean="0"/>
              <a:t>recherche</a:t>
            </a:r>
            <a:r>
              <a:rPr lang="de-DE" sz="1600" dirty="0" smtClean="0"/>
              <a:t> </a:t>
            </a:r>
            <a:r>
              <a:rPr lang="de-DE" sz="1600" dirty="0" err="1" smtClean="0"/>
              <a:t>d‘apprentissage</a:t>
            </a:r>
            <a:endParaRPr lang="de-DE" sz="1600" dirty="0" smtClean="0"/>
          </a:p>
          <a:p>
            <a:pPr>
              <a:lnSpc>
                <a:spcPct val="100000"/>
              </a:lnSpc>
            </a:pPr>
            <a:endParaRPr lang="de-DE" sz="1600" dirty="0" smtClean="0"/>
          </a:p>
          <a:p>
            <a:pPr marL="285750" indent="-285750">
              <a:lnSpc>
                <a:spcPct val="100000"/>
              </a:lnSpc>
              <a:buFontTx/>
              <a:buChar char="-"/>
            </a:pPr>
            <a:r>
              <a:rPr lang="de-DE" sz="1600" dirty="0" err="1" smtClean="0"/>
              <a:t>Brochures</a:t>
            </a:r>
            <a:r>
              <a:rPr lang="de-DE" sz="1600" dirty="0"/>
              <a:t> </a:t>
            </a:r>
            <a:r>
              <a:rPr lang="de-DE" sz="1600" dirty="0" smtClean="0"/>
              <a:t>/ </a:t>
            </a:r>
            <a:r>
              <a:rPr lang="de-DE" sz="1600" dirty="0" err="1" smtClean="0"/>
              <a:t>dépliants</a:t>
            </a:r>
            <a:endParaRPr lang="de-DE" sz="1600" dirty="0" smtClean="0"/>
          </a:p>
          <a:p>
            <a:pPr>
              <a:lnSpc>
                <a:spcPct val="100000"/>
              </a:lnSpc>
            </a:pPr>
            <a:endParaRPr lang="de-DE" sz="1600" dirty="0" smtClean="0"/>
          </a:p>
          <a:p>
            <a:pPr marL="285750" indent="-285750">
              <a:lnSpc>
                <a:spcPct val="100000"/>
              </a:lnSpc>
              <a:buFontTx/>
              <a:buChar char="-"/>
            </a:pPr>
            <a:r>
              <a:rPr lang="de-DE" sz="1600" dirty="0" smtClean="0"/>
              <a:t>Ateliers </a:t>
            </a:r>
            <a:r>
              <a:rPr lang="de-DE" sz="1600" dirty="0" err="1" smtClean="0"/>
              <a:t>employeurs</a:t>
            </a:r>
            <a:endParaRPr lang="de-DE" sz="1600" dirty="0" smtClean="0"/>
          </a:p>
          <a:p>
            <a:pPr>
              <a:lnSpc>
                <a:spcPct val="100000"/>
              </a:lnSpc>
            </a:pPr>
            <a:endParaRPr lang="de-DE" sz="1600" dirty="0" smtClean="0"/>
          </a:p>
          <a:p>
            <a:pPr marL="285750" indent="-285750">
              <a:lnSpc>
                <a:spcPct val="100000"/>
              </a:lnSpc>
              <a:buFontTx/>
              <a:buChar char="-"/>
            </a:pPr>
            <a:r>
              <a:rPr lang="de-DE" sz="1600" dirty="0" err="1" smtClean="0"/>
              <a:t>Permanences</a:t>
            </a:r>
            <a:r>
              <a:rPr lang="de-DE" sz="1600" dirty="0" smtClean="0"/>
              <a:t> / </a:t>
            </a:r>
            <a:r>
              <a:rPr lang="de-DE" sz="1600" dirty="0" err="1" smtClean="0"/>
              <a:t>journées</a:t>
            </a:r>
            <a:r>
              <a:rPr lang="de-DE" sz="1600" dirty="0" smtClean="0"/>
              <a:t> </a:t>
            </a:r>
            <a:r>
              <a:rPr lang="de-DE" sz="1600" dirty="0" err="1" smtClean="0"/>
              <a:t>d‘information</a:t>
            </a:r>
            <a:endParaRPr lang="de-DE" sz="1600" dirty="0" smtClean="0"/>
          </a:p>
          <a:p>
            <a:pPr>
              <a:lnSpc>
                <a:spcPct val="100000"/>
              </a:lnSpc>
            </a:pPr>
            <a:endParaRPr lang="de-DE" sz="1600" dirty="0" smtClean="0"/>
          </a:p>
          <a:p>
            <a:pPr marL="285750" indent="-285750">
              <a:lnSpc>
                <a:spcPct val="100000"/>
              </a:lnSpc>
              <a:buFontTx/>
              <a:buChar char="-"/>
            </a:pPr>
            <a:r>
              <a:rPr lang="de-DE" sz="1600" dirty="0" err="1" smtClean="0"/>
              <a:t>Travail</a:t>
            </a:r>
            <a:r>
              <a:rPr lang="de-DE" sz="1600" dirty="0" smtClean="0"/>
              <a:t> en </a:t>
            </a:r>
            <a:r>
              <a:rPr lang="de-DE" sz="1600" dirty="0" err="1" smtClean="0"/>
              <a:t>groupe</a:t>
            </a:r>
            <a:r>
              <a:rPr lang="de-DE" sz="1600" dirty="0" smtClean="0"/>
              <a:t> </a:t>
            </a:r>
            <a:r>
              <a:rPr lang="de-DE" sz="1600" dirty="0" err="1" smtClean="0"/>
              <a:t>d‘experts</a:t>
            </a:r>
            <a:endParaRPr lang="de-DE" sz="1600" dirty="0" smtClean="0"/>
          </a:p>
          <a:p>
            <a:pPr>
              <a:lnSpc>
                <a:spcPct val="100000"/>
              </a:lnSpc>
            </a:pPr>
            <a:endParaRPr lang="de-DE" sz="1600" dirty="0" smtClean="0"/>
          </a:p>
          <a:p>
            <a:pPr marL="285750" indent="-285750">
              <a:lnSpc>
                <a:spcPct val="100000"/>
              </a:lnSpc>
              <a:buFontTx/>
              <a:buChar char="-"/>
            </a:pPr>
            <a:r>
              <a:rPr lang="de-DE" sz="1600" dirty="0" err="1" smtClean="0"/>
              <a:t>Collaboration</a:t>
            </a:r>
            <a:r>
              <a:rPr lang="de-DE" sz="1600" dirty="0" smtClean="0"/>
              <a:t> </a:t>
            </a:r>
            <a:r>
              <a:rPr lang="de-DE" sz="1600" dirty="0" err="1" smtClean="0"/>
              <a:t>avec</a:t>
            </a:r>
            <a:r>
              <a:rPr lang="de-DE" sz="1600" dirty="0" smtClean="0"/>
              <a:t> CCI, CMA, </a:t>
            </a:r>
            <a:r>
              <a:rPr lang="de-DE" sz="1600" dirty="0" err="1" smtClean="0"/>
              <a:t>Région</a:t>
            </a:r>
            <a:r>
              <a:rPr lang="de-DE" sz="1600" dirty="0" smtClean="0"/>
              <a:t>, MEDEF, </a:t>
            </a:r>
            <a:r>
              <a:rPr lang="de-DE" sz="1600" dirty="0" err="1" smtClean="0"/>
              <a:t>Syndicats</a:t>
            </a:r>
            <a:r>
              <a:rPr lang="de-DE" sz="1600" dirty="0" smtClean="0"/>
              <a:t>, </a:t>
            </a:r>
            <a:r>
              <a:rPr lang="de-DE" sz="1600" dirty="0" err="1" smtClean="0"/>
              <a:t>Académie</a:t>
            </a:r>
            <a:r>
              <a:rPr lang="de-DE" sz="1600" dirty="0" smtClean="0"/>
              <a:t>, </a:t>
            </a:r>
            <a:r>
              <a:rPr lang="de-DE" sz="1600" dirty="0" err="1" smtClean="0"/>
              <a:t>Eurodistricts</a:t>
            </a:r>
            <a:r>
              <a:rPr lang="de-DE" sz="1600" dirty="0" smtClean="0"/>
              <a:t>…</a:t>
            </a:r>
          </a:p>
          <a:p>
            <a:pPr marL="285750" indent="-285750">
              <a:lnSpc>
                <a:spcPct val="100000"/>
              </a:lnSpc>
              <a:buFontTx/>
              <a:buChar char="-"/>
            </a:pPr>
            <a:endParaRPr lang="de-DE" sz="1600" dirty="0"/>
          </a:p>
          <a:p>
            <a:pPr marL="285750" indent="-285750">
              <a:lnSpc>
                <a:spcPct val="100000"/>
              </a:lnSpc>
              <a:buFontTx/>
              <a:buChar char="-"/>
            </a:pPr>
            <a:r>
              <a:rPr lang="de-DE" sz="1600" dirty="0" err="1" smtClean="0"/>
              <a:t>Apprentissage</a:t>
            </a:r>
            <a:r>
              <a:rPr lang="de-DE" sz="1600" dirty="0" smtClean="0"/>
              <a:t> transfrontalier</a:t>
            </a:r>
          </a:p>
          <a:p>
            <a:pPr marL="285750" indent="-285750">
              <a:lnSpc>
                <a:spcPct val="100000"/>
              </a:lnSpc>
              <a:buFontTx/>
              <a:buChar char="-"/>
            </a:pPr>
            <a:endParaRPr lang="de-DE" sz="1600" dirty="0" smtClean="0"/>
          </a:p>
          <a:p>
            <a:pPr marL="285750" indent="-285750">
              <a:lnSpc>
                <a:spcPct val="100000"/>
              </a:lnSpc>
              <a:buFontTx/>
              <a:buChar char="-"/>
            </a:pPr>
            <a:endParaRPr sz="1600" dirty="0"/>
          </a:p>
          <a:p>
            <a:pPr>
              <a:lnSpc>
                <a:spcPct val="100000"/>
              </a:lnSpc>
            </a:pPr>
            <a:endParaRPr dirty="0"/>
          </a:p>
        </p:txBody>
      </p:sp>
      <p:pic>
        <p:nvPicPr>
          <p:cNvPr id="299" name="Picture 6"/>
          <p:cNvPicPr/>
          <p:nvPr/>
        </p:nvPicPr>
        <p:blipFill>
          <a:blip r:embed="rId4"/>
          <a:stretch/>
        </p:blipFill>
        <p:spPr>
          <a:xfrm>
            <a:off x="324360" y="621000"/>
            <a:ext cx="790920" cy="610200"/>
          </a:xfrm>
          <a:prstGeom prst="rect">
            <a:avLst/>
          </a:prstGeom>
          <a:ln>
            <a:noFill/>
          </a:ln>
        </p:spPr>
      </p:pic>
    </p:spTree>
    <p:extLst>
      <p:ext uri="{BB962C8B-B14F-4D97-AF65-F5344CB8AC3E}">
        <p14:creationId xmlns:p14="http://schemas.microsoft.com/office/powerpoint/2010/main" val="13493264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395280" y="1268280"/>
            <a:ext cx="8747640" cy="118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ts val="52"/>
              </a:lnSpc>
            </a:pPr>
            <a:endParaRPr/>
          </a:p>
          <a:p>
            <a:pPr>
              <a:lnSpc>
                <a:spcPct val="100000"/>
              </a:lnSpc>
            </a:pPr>
            <a:endParaRPr/>
          </a:p>
          <a:p>
            <a:pPr>
              <a:lnSpc>
                <a:spcPct val="100000"/>
              </a:lnSpc>
            </a:pPr>
            <a:endParaRPr/>
          </a:p>
        </p:txBody>
      </p:sp>
      <p:pic>
        <p:nvPicPr>
          <p:cNvPr id="297" name="Grafik 4"/>
          <p:cNvPicPr/>
          <p:nvPr/>
        </p:nvPicPr>
        <p:blipFill>
          <a:blip r:embed="rId3"/>
          <a:stretch/>
        </p:blipFill>
        <p:spPr>
          <a:xfrm>
            <a:off x="7380360" y="836640"/>
            <a:ext cx="1618200" cy="371880"/>
          </a:xfrm>
          <a:prstGeom prst="rect">
            <a:avLst/>
          </a:prstGeom>
          <a:ln>
            <a:noFill/>
          </a:ln>
        </p:spPr>
      </p:pic>
      <p:sp>
        <p:nvSpPr>
          <p:cNvPr id="298" name="CustomShape 2"/>
          <p:cNvSpPr/>
          <p:nvPr/>
        </p:nvSpPr>
        <p:spPr>
          <a:xfrm>
            <a:off x="773280" y="1239840"/>
            <a:ext cx="7415640" cy="5201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de-DE" sz="2400" b="1" strike="noStrike" dirty="0">
                <a:solidFill>
                  <a:srgbClr val="FF0000"/>
                </a:solidFill>
                <a:latin typeface="Arial"/>
                <a:ea typeface="DejaVu Sans"/>
              </a:rPr>
              <a:t>     </a:t>
            </a:r>
            <a:r>
              <a:rPr lang="de-DE" sz="2400" b="1" strike="noStrike" dirty="0" err="1">
                <a:solidFill>
                  <a:srgbClr val="FF0000"/>
                </a:solidFill>
                <a:latin typeface="Arial"/>
                <a:ea typeface="DejaVu Sans"/>
              </a:rPr>
              <a:t>L'apprentissage</a:t>
            </a:r>
            <a:r>
              <a:rPr lang="de-DE" sz="2400" b="1" strike="noStrike" dirty="0">
                <a:solidFill>
                  <a:srgbClr val="FF0000"/>
                </a:solidFill>
                <a:latin typeface="Arial"/>
                <a:ea typeface="DejaVu Sans"/>
              </a:rPr>
              <a:t> </a:t>
            </a:r>
            <a:r>
              <a:rPr lang="de-DE" sz="2400" b="1" strike="noStrike" dirty="0" err="1">
                <a:solidFill>
                  <a:srgbClr val="FF0000"/>
                </a:solidFill>
                <a:latin typeface="Arial"/>
                <a:ea typeface="DejaVu Sans"/>
              </a:rPr>
              <a:t>transfrontalier</a:t>
            </a:r>
            <a:endParaRPr dirty="0"/>
          </a:p>
          <a:p>
            <a:pPr>
              <a:lnSpc>
                <a:spcPct val="100000"/>
              </a:lnSpc>
            </a:pPr>
            <a:r>
              <a:rPr lang="de-DE" sz="2000" b="1" strike="noStrike" dirty="0">
                <a:solidFill>
                  <a:srgbClr val="000000"/>
                </a:solidFill>
                <a:latin typeface="Arial"/>
                <a:ea typeface="DejaVu Sans"/>
              </a:rPr>
              <a:t>      </a:t>
            </a:r>
            <a:r>
              <a:rPr lang="de-DE" sz="2000" b="1" strike="noStrike" dirty="0" err="1">
                <a:solidFill>
                  <a:srgbClr val="000000"/>
                </a:solidFill>
                <a:latin typeface="Arial"/>
                <a:ea typeface="DejaVu Sans"/>
              </a:rPr>
              <a:t>l'accord</a:t>
            </a:r>
            <a:r>
              <a:rPr lang="de-DE" sz="2000" b="1" strike="noStrike" dirty="0">
                <a:solidFill>
                  <a:srgbClr val="000000"/>
                </a:solidFill>
                <a:latin typeface="Arial"/>
                <a:ea typeface="DejaVu Sans"/>
              </a:rPr>
              <a:t> </a:t>
            </a:r>
            <a:r>
              <a:rPr lang="de-DE" sz="2000" b="1" strike="noStrike" dirty="0" err="1">
                <a:solidFill>
                  <a:srgbClr val="000000"/>
                </a:solidFill>
                <a:latin typeface="Arial"/>
                <a:ea typeface="DejaVu Sans"/>
              </a:rPr>
              <a:t>cadre</a:t>
            </a:r>
            <a:r>
              <a:rPr lang="de-DE" sz="2000" b="1" strike="noStrike" dirty="0">
                <a:solidFill>
                  <a:srgbClr val="000000"/>
                </a:solidFill>
                <a:latin typeface="Arial"/>
                <a:ea typeface="DejaVu Sans"/>
              </a:rPr>
              <a:t> du 12 </a:t>
            </a:r>
            <a:r>
              <a:rPr lang="de-DE" sz="2000" b="1" strike="noStrike" dirty="0" err="1">
                <a:solidFill>
                  <a:srgbClr val="000000"/>
                </a:solidFill>
                <a:latin typeface="Arial"/>
                <a:ea typeface="DejaVu Sans"/>
              </a:rPr>
              <a:t>septembre</a:t>
            </a:r>
            <a:r>
              <a:rPr lang="de-DE" sz="2000" b="1" strike="noStrike" dirty="0">
                <a:solidFill>
                  <a:srgbClr val="000000"/>
                </a:solidFill>
                <a:latin typeface="Arial"/>
                <a:ea typeface="DejaVu Sans"/>
              </a:rPr>
              <a:t> 2013</a:t>
            </a:r>
            <a:endParaRPr dirty="0"/>
          </a:p>
          <a:p>
            <a:pPr>
              <a:lnSpc>
                <a:spcPct val="100000"/>
              </a:lnSpc>
            </a:pPr>
            <a:endParaRPr dirty="0"/>
          </a:p>
          <a:p>
            <a:pPr>
              <a:lnSpc>
                <a:spcPct val="100000"/>
              </a:lnSpc>
            </a:pPr>
            <a:r>
              <a:rPr lang="de-DE" sz="2000" b="1" strike="noStrike" dirty="0">
                <a:solidFill>
                  <a:srgbClr val="000000"/>
                </a:solidFill>
                <a:latin typeface="Arial"/>
                <a:ea typeface="DejaVu Sans"/>
              </a:rPr>
              <a:t>Les </a:t>
            </a:r>
            <a:r>
              <a:rPr lang="de-DE" sz="2000" b="1" strike="noStrike" dirty="0" err="1">
                <a:solidFill>
                  <a:srgbClr val="000000"/>
                </a:solidFill>
                <a:latin typeface="Arial"/>
                <a:ea typeface="DejaVu Sans"/>
              </a:rPr>
              <a:t>partenaires</a:t>
            </a:r>
            <a:r>
              <a:rPr lang="de-DE" sz="2000" b="1" strike="noStrike" dirty="0">
                <a:solidFill>
                  <a:srgbClr val="000000"/>
                </a:solidFill>
                <a:latin typeface="Arial"/>
                <a:ea typeface="DejaVu Sans"/>
              </a:rPr>
              <a:t>:</a:t>
            </a:r>
            <a:endParaRPr dirty="0"/>
          </a:p>
          <a:p>
            <a:pPr>
              <a:lnSpc>
                <a:spcPct val="100000"/>
              </a:lnSpc>
            </a:pPr>
            <a:endParaRPr dirty="0"/>
          </a:p>
          <a:p>
            <a:pPr>
              <a:lnSpc>
                <a:spcPct val="100000"/>
              </a:lnSpc>
            </a:pPr>
            <a:r>
              <a:rPr lang="de-DE" strike="noStrike" dirty="0" err="1">
                <a:solidFill>
                  <a:srgbClr val="000000"/>
                </a:solidFill>
                <a:latin typeface="Arial"/>
                <a:ea typeface="DejaVu Sans"/>
              </a:rPr>
              <a:t>L'Etat</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Francais</a:t>
            </a:r>
            <a:r>
              <a:rPr lang="de-DE" strike="noStrike" dirty="0">
                <a:solidFill>
                  <a:srgbClr val="000000"/>
                </a:solidFill>
                <a:latin typeface="Arial"/>
                <a:ea typeface="DejaVu Sans"/>
              </a:rPr>
              <a:t> </a:t>
            </a:r>
            <a:r>
              <a:rPr lang="de-DE" strike="noStrike" dirty="0" smtClean="0">
                <a:solidFill>
                  <a:srgbClr val="000000"/>
                </a:solidFill>
                <a:latin typeface="Arial"/>
                <a:ea typeface="DejaVu Sans"/>
              </a:rPr>
              <a:t>                                          </a:t>
            </a:r>
            <a:endParaRPr dirty="0"/>
          </a:p>
          <a:p>
            <a:pPr>
              <a:lnSpc>
                <a:spcPct val="100000"/>
              </a:lnSpc>
            </a:pPr>
            <a:r>
              <a:rPr lang="de-DE" strike="noStrike" dirty="0">
                <a:solidFill>
                  <a:srgbClr val="000000"/>
                </a:solidFill>
                <a:latin typeface="Arial"/>
                <a:ea typeface="DejaVu Sans"/>
              </a:rPr>
              <a:t>La </a:t>
            </a:r>
            <a:r>
              <a:rPr lang="de-DE" strike="noStrike" dirty="0" err="1">
                <a:solidFill>
                  <a:srgbClr val="000000"/>
                </a:solidFill>
                <a:latin typeface="Arial"/>
                <a:ea typeface="DejaVu Sans"/>
              </a:rPr>
              <a:t>Région</a:t>
            </a:r>
            <a:r>
              <a:rPr lang="de-DE" strike="noStrike" dirty="0">
                <a:solidFill>
                  <a:srgbClr val="000000"/>
                </a:solidFill>
                <a:latin typeface="Arial"/>
                <a:ea typeface="DejaVu Sans"/>
              </a:rPr>
              <a:t> Alsace </a:t>
            </a:r>
            <a:endParaRPr dirty="0"/>
          </a:p>
          <a:p>
            <a:pPr>
              <a:lnSpc>
                <a:spcPct val="100000"/>
              </a:lnSpc>
            </a:pPr>
            <a:r>
              <a:rPr lang="de-DE" strike="noStrike" dirty="0">
                <a:solidFill>
                  <a:srgbClr val="000000"/>
                </a:solidFill>
                <a:latin typeface="Arial"/>
                <a:ea typeface="DejaVu Sans"/>
              </a:rPr>
              <a:t>Les CCI du </a:t>
            </a:r>
            <a:r>
              <a:rPr lang="de-DE" strike="noStrike" dirty="0" err="1">
                <a:solidFill>
                  <a:srgbClr val="000000"/>
                </a:solidFill>
                <a:latin typeface="Arial"/>
                <a:ea typeface="DejaVu Sans"/>
              </a:rPr>
              <a:t>Rhin</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Supérieur</a:t>
            </a:r>
            <a:r>
              <a:rPr lang="de-DE" strike="noStrike" dirty="0">
                <a:solidFill>
                  <a:srgbClr val="000000"/>
                </a:solidFill>
                <a:latin typeface="Arial"/>
                <a:ea typeface="DejaVu Sans"/>
              </a:rPr>
              <a:t>  </a:t>
            </a:r>
            <a:endParaRPr dirty="0"/>
          </a:p>
          <a:p>
            <a:pPr>
              <a:lnSpc>
                <a:spcPct val="100000"/>
              </a:lnSpc>
            </a:pPr>
            <a:r>
              <a:rPr lang="de-DE" strike="noStrike" dirty="0">
                <a:solidFill>
                  <a:srgbClr val="000000"/>
                </a:solidFill>
                <a:latin typeface="Arial"/>
                <a:ea typeface="DejaVu Sans"/>
              </a:rPr>
              <a:t>La </a:t>
            </a:r>
            <a:r>
              <a:rPr lang="de-DE" strike="noStrike" dirty="0" err="1">
                <a:solidFill>
                  <a:srgbClr val="000000"/>
                </a:solidFill>
                <a:latin typeface="Arial"/>
                <a:ea typeface="DejaVu Sans"/>
              </a:rPr>
              <a:t>Chambre</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agricole</a:t>
            </a:r>
            <a:r>
              <a:rPr lang="de-DE" strike="noStrike" dirty="0">
                <a:solidFill>
                  <a:srgbClr val="000000"/>
                </a:solidFill>
                <a:latin typeface="Arial"/>
                <a:ea typeface="DejaVu Sans"/>
              </a:rPr>
              <a:t> de </a:t>
            </a:r>
            <a:r>
              <a:rPr lang="de-DE" strike="noStrike" dirty="0" err="1">
                <a:solidFill>
                  <a:srgbClr val="000000"/>
                </a:solidFill>
                <a:latin typeface="Arial"/>
                <a:ea typeface="DejaVu Sans"/>
              </a:rPr>
              <a:t>l'Alsace</a:t>
            </a:r>
            <a:endParaRPr dirty="0"/>
          </a:p>
          <a:p>
            <a:pPr>
              <a:lnSpc>
                <a:spcPct val="100000"/>
              </a:lnSpc>
            </a:pPr>
            <a:r>
              <a:rPr lang="de-DE" strike="noStrike" dirty="0">
                <a:solidFill>
                  <a:srgbClr val="000000"/>
                </a:solidFill>
                <a:latin typeface="Arial"/>
                <a:ea typeface="DejaVu Sans"/>
              </a:rPr>
              <a:t>Land Bade-</a:t>
            </a:r>
            <a:r>
              <a:rPr lang="de-DE" strike="noStrike" dirty="0" err="1">
                <a:solidFill>
                  <a:srgbClr val="000000"/>
                </a:solidFill>
                <a:latin typeface="Arial"/>
                <a:ea typeface="DejaVu Sans"/>
              </a:rPr>
              <a:t>Wurttemberg</a:t>
            </a:r>
            <a:r>
              <a:rPr lang="de-DE" strike="noStrike" dirty="0">
                <a:solidFill>
                  <a:srgbClr val="000000"/>
                </a:solidFill>
                <a:latin typeface="Arial"/>
                <a:ea typeface="DejaVu Sans"/>
              </a:rPr>
              <a:t> et Palatinat</a:t>
            </a:r>
            <a:endParaRPr dirty="0"/>
          </a:p>
          <a:p>
            <a:pPr>
              <a:lnSpc>
                <a:spcPct val="100000"/>
              </a:lnSpc>
            </a:pPr>
            <a:r>
              <a:rPr lang="de-DE" strike="noStrike" dirty="0">
                <a:solidFill>
                  <a:srgbClr val="000000"/>
                </a:solidFill>
                <a:latin typeface="Arial"/>
                <a:ea typeface="DejaVu Sans"/>
              </a:rPr>
              <a:t>Les </a:t>
            </a:r>
            <a:r>
              <a:rPr lang="de-DE" strike="noStrike" dirty="0" err="1">
                <a:solidFill>
                  <a:srgbClr val="000000"/>
                </a:solidFill>
                <a:latin typeface="Arial"/>
                <a:ea typeface="DejaVu Sans"/>
              </a:rPr>
              <a:t>Chambres</a:t>
            </a:r>
            <a:r>
              <a:rPr lang="de-DE" strike="noStrike" dirty="0">
                <a:solidFill>
                  <a:srgbClr val="000000"/>
                </a:solidFill>
                <a:latin typeface="Arial"/>
                <a:ea typeface="DejaVu Sans"/>
              </a:rPr>
              <a:t> des </a:t>
            </a:r>
            <a:r>
              <a:rPr lang="de-DE" strike="noStrike" dirty="0" err="1">
                <a:solidFill>
                  <a:srgbClr val="000000"/>
                </a:solidFill>
                <a:latin typeface="Arial"/>
                <a:ea typeface="DejaVu Sans"/>
              </a:rPr>
              <a:t>métiers</a:t>
            </a:r>
            <a:r>
              <a:rPr lang="de-DE" strike="noStrike" dirty="0">
                <a:solidFill>
                  <a:srgbClr val="000000"/>
                </a:solidFill>
                <a:latin typeface="Arial"/>
                <a:ea typeface="DejaVu Sans"/>
              </a:rPr>
              <a:t> du </a:t>
            </a:r>
            <a:r>
              <a:rPr lang="de-DE" strike="noStrike" dirty="0" err="1">
                <a:solidFill>
                  <a:srgbClr val="000000"/>
                </a:solidFill>
                <a:latin typeface="Arial"/>
                <a:ea typeface="DejaVu Sans"/>
              </a:rPr>
              <a:t>Rhin</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Supérieur</a:t>
            </a:r>
            <a:endParaRPr dirty="0"/>
          </a:p>
          <a:p>
            <a:pPr>
              <a:lnSpc>
                <a:spcPct val="100000"/>
              </a:lnSpc>
            </a:pPr>
            <a:r>
              <a:rPr lang="de-DE" strike="noStrike" dirty="0">
                <a:solidFill>
                  <a:srgbClr val="000000"/>
                </a:solidFill>
                <a:latin typeface="Arial"/>
                <a:ea typeface="DejaVu Sans"/>
              </a:rPr>
              <a:t>Les </a:t>
            </a:r>
            <a:r>
              <a:rPr lang="de-DE" strike="noStrike" dirty="0" err="1">
                <a:solidFill>
                  <a:srgbClr val="000000"/>
                </a:solidFill>
                <a:latin typeface="Arial"/>
                <a:ea typeface="DejaVu Sans"/>
              </a:rPr>
              <a:t>Diréctions</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régionales</a:t>
            </a:r>
            <a:r>
              <a:rPr lang="de-DE" strike="noStrike" dirty="0">
                <a:solidFill>
                  <a:srgbClr val="000000"/>
                </a:solidFill>
                <a:latin typeface="Arial"/>
                <a:ea typeface="DejaVu Sans"/>
              </a:rPr>
              <a:t> du </a:t>
            </a:r>
            <a:r>
              <a:rPr lang="de-DE" strike="noStrike" dirty="0" err="1">
                <a:solidFill>
                  <a:srgbClr val="000000"/>
                </a:solidFill>
                <a:latin typeface="Arial"/>
                <a:ea typeface="DejaVu Sans"/>
              </a:rPr>
              <a:t>Pôle</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Emploi</a:t>
            </a:r>
            <a:endParaRPr dirty="0"/>
          </a:p>
          <a:p>
            <a:pPr>
              <a:lnSpc>
                <a:spcPct val="100000"/>
              </a:lnSpc>
            </a:pPr>
            <a:r>
              <a:rPr lang="de-DE" strike="noStrike" dirty="0">
                <a:solidFill>
                  <a:srgbClr val="000000"/>
                </a:solidFill>
                <a:latin typeface="Arial"/>
                <a:ea typeface="DejaVu Sans"/>
              </a:rPr>
              <a:t>Les </a:t>
            </a:r>
            <a:r>
              <a:rPr lang="de-DE" strike="noStrike" dirty="0" err="1">
                <a:solidFill>
                  <a:srgbClr val="000000"/>
                </a:solidFill>
                <a:latin typeface="Arial"/>
                <a:ea typeface="DejaVu Sans"/>
              </a:rPr>
              <a:t>agences</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locales</a:t>
            </a:r>
            <a:r>
              <a:rPr lang="de-DE" strike="noStrike" dirty="0">
                <a:solidFill>
                  <a:srgbClr val="000000"/>
                </a:solidFill>
                <a:latin typeface="Arial"/>
                <a:ea typeface="DejaVu Sans"/>
              </a:rPr>
              <a:t> du </a:t>
            </a:r>
            <a:r>
              <a:rPr lang="de-DE" strike="noStrike" dirty="0" err="1">
                <a:solidFill>
                  <a:srgbClr val="000000"/>
                </a:solidFill>
                <a:latin typeface="Arial"/>
                <a:ea typeface="DejaVu Sans"/>
              </a:rPr>
              <a:t>Pôle</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Emploi</a:t>
            </a:r>
            <a:r>
              <a:rPr lang="de-DE" strike="noStrike" dirty="0">
                <a:solidFill>
                  <a:srgbClr val="000000"/>
                </a:solidFill>
                <a:latin typeface="Arial"/>
                <a:ea typeface="DejaVu Sans"/>
              </a:rPr>
              <a:t> du </a:t>
            </a:r>
            <a:r>
              <a:rPr lang="de-DE" strike="noStrike" dirty="0" err="1">
                <a:solidFill>
                  <a:srgbClr val="000000"/>
                </a:solidFill>
                <a:latin typeface="Arial"/>
                <a:ea typeface="DejaVu Sans"/>
              </a:rPr>
              <a:t>Rhin</a:t>
            </a:r>
            <a:r>
              <a:rPr lang="de-DE" strike="noStrike" dirty="0">
                <a:solidFill>
                  <a:srgbClr val="000000"/>
                </a:solidFill>
                <a:latin typeface="Arial"/>
                <a:ea typeface="DejaVu Sans"/>
              </a:rPr>
              <a:t> </a:t>
            </a:r>
            <a:r>
              <a:rPr lang="de-DE" strike="noStrike" dirty="0" err="1">
                <a:solidFill>
                  <a:srgbClr val="000000"/>
                </a:solidFill>
                <a:latin typeface="Arial"/>
                <a:ea typeface="DejaVu Sans"/>
              </a:rPr>
              <a:t>Supérieur</a:t>
            </a:r>
            <a:endParaRPr dirty="0"/>
          </a:p>
          <a:p>
            <a:pPr>
              <a:lnSpc>
                <a:spcPct val="100000"/>
              </a:lnSpc>
            </a:pPr>
            <a:r>
              <a:rPr lang="de-DE" strike="noStrike" dirty="0">
                <a:solidFill>
                  <a:srgbClr val="000000"/>
                </a:solidFill>
                <a:latin typeface="Arial"/>
                <a:ea typeface="DejaVu Sans"/>
              </a:rPr>
              <a:t> </a:t>
            </a:r>
            <a:endParaRPr dirty="0"/>
          </a:p>
          <a:p>
            <a:pPr>
              <a:lnSpc>
                <a:spcPct val="100000"/>
              </a:lnSpc>
            </a:pPr>
            <a:endParaRPr dirty="0"/>
          </a:p>
        </p:txBody>
      </p:sp>
      <p:pic>
        <p:nvPicPr>
          <p:cNvPr id="299" name="Picture 6"/>
          <p:cNvPicPr/>
          <p:nvPr/>
        </p:nvPicPr>
        <p:blipFill>
          <a:blip r:embed="rId4"/>
          <a:stretch/>
        </p:blipFill>
        <p:spPr>
          <a:xfrm>
            <a:off x="324360" y="621000"/>
            <a:ext cx="790920" cy="610200"/>
          </a:xfrm>
          <a:prstGeom prst="rect">
            <a:avLst/>
          </a:prstGeom>
          <a:ln>
            <a:noFill/>
          </a:ln>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268855"/>
            <a:ext cx="3240360" cy="170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Affichage à l'écran (4:3)</PresentationFormat>
  <Paragraphs>171</Paragraphs>
  <Slides>15</Slides>
  <Notes>6</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15</vt:i4>
      </vt:variant>
    </vt:vector>
  </HeadingPairs>
  <TitlesOfParts>
    <vt:vector size="18" baseType="lpstr">
      <vt:lpstr>Office Theme</vt:lpstr>
      <vt:lpstr>Office Theme</vt:lpstr>
      <vt:lpstr>Photo Editor-Foto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système de formation professionnelle duale: la rencontre de deux mondes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Müller-Wolff Sylvia</dc:creator>
  <cp:lastModifiedBy>GECT</cp:lastModifiedBy>
  <cp:revision>93</cp:revision>
  <cp:lastPrinted>2016-10-28T11:16:15Z</cp:lastPrinted>
  <dcterms:modified xsi:type="dcterms:W3CDTF">2016-11-21T11:18:28Z</dcterms:modified>
</cp:coreProperties>
</file>